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455" r:id="rId3"/>
    <p:sldId id="459" r:id="rId5"/>
    <p:sldId id="460" r:id="rId6"/>
    <p:sldId id="381" r:id="rId7"/>
    <p:sldId id="383" r:id="rId8"/>
    <p:sldId id="385" r:id="rId9"/>
    <p:sldId id="380" r:id="rId10"/>
    <p:sldId id="384" r:id="rId11"/>
    <p:sldId id="423" r:id="rId12"/>
    <p:sldId id="430" r:id="rId13"/>
    <p:sldId id="458" r:id="rId14"/>
    <p:sldId id="429" r:id="rId15"/>
    <p:sldId id="391" r:id="rId16"/>
    <p:sldId id="397" r:id="rId17"/>
    <p:sldId id="432" r:id="rId18"/>
    <p:sldId id="431" r:id="rId19"/>
    <p:sldId id="398" r:id="rId20"/>
    <p:sldId id="424" r:id="rId21"/>
    <p:sldId id="425" r:id="rId22"/>
    <p:sldId id="393" r:id="rId23"/>
    <p:sldId id="363" r:id="rId24"/>
    <p:sldId id="444" r:id="rId25"/>
    <p:sldId id="457" r:id="rId26"/>
    <p:sldId id="298" r:id="rId27"/>
  </p:sldIdLst>
  <p:sldSz cx="9144000" cy="5143500"/>
  <p:notesSz cx="6858000" cy="9144000"/>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1pPr>
    <a:lvl2pPr marL="342900" lvl="1" indent="11430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2pPr>
    <a:lvl3pPr marL="685800" lvl="2" indent="22860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3pPr>
    <a:lvl4pPr marL="1028700" lvl="3" indent="34290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4pPr>
    <a:lvl5pPr marL="1371600" lvl="4" indent="45720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45720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45720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45720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45720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701" userDrawn="1">
          <p15:clr>
            <a:srgbClr val="A4A3A4"/>
          </p15:clr>
        </p15:guide>
        <p15:guide id="2" pos="2141"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PS" initials="W" lastIdx="1" clrIdx="0"/>
  <p:cmAuthor id="2" name="作者" initials="A" lastIdx="0" clrIdx="1"/>
  <p:cmAuthor id="1483810881" name="WPS_1679281038" initials="W"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2FDB2607-1784-4EEB-B798-7EB5836EED8A}">
        <p14:showMediaCtrls xmlns:p14="http://schemas.microsoft.com/office/powerpoint/2010/main" val="1"/>
      </p:ext>
    </p:extLst>
  </p:showPr>
  <p:clrMru>
    <a:srgbClr val="4886D8"/>
    <a:srgbClr val="1C48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4838"/>
    <p:restoredTop sz="94660"/>
  </p:normalViewPr>
  <p:slideViewPr>
    <p:cSldViewPr snapToGrid="0" showGuides="1">
      <p:cViewPr>
        <p:scale>
          <a:sx n="62" d="100"/>
          <a:sy n="62" d="100"/>
        </p:scale>
        <p:origin x="-2958" y="-1470"/>
      </p:cViewPr>
      <p:guideLst>
        <p:guide orient="horz" pos="1701"/>
        <p:guide pos="2141"/>
      </p:guideLst>
    </p:cSldViewPr>
  </p:slideViewPr>
  <p:notesTextViewPr>
    <p:cViewPr>
      <p:scale>
        <a:sx n="1" d="1"/>
        <a:sy n="1" d="1"/>
      </p:scale>
      <p:origin x="0" y="0"/>
    </p:cViewPr>
  </p:notesTextViewPr>
  <p:sorterViewPr showFormatting="0">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commentAuthors" Target="commentAuthors.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noProof="1" smtClean="0"/>
              <a:t>单击此处编辑母版副标题样式</a:t>
            </a:r>
            <a:endParaRPr lang="zh-CN" altLang="en-US" noProof="1"/>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2C737CAF-ED39-499C-8A53-DE8F6893C337}"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2C737CAF-ED39-499C-8A53-DE8F6893C337}"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noProof="1" smtClean="0"/>
              <a:t>单击此处编辑母版文本样式</a:t>
            </a:r>
            <a:endParaRPr lang="zh-CN" altLang="en-US" noProof="1" smtClean="0"/>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2C737CAF-ED39-499C-8A53-DE8F6893C337}"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628650" y="1369219"/>
            <a:ext cx="3886200" cy="3263504"/>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内容占位符 3"/>
          <p:cNvSpPr>
            <a:spLocks noGrp="1"/>
          </p:cNvSpPr>
          <p:nvPr>
            <p:ph sz="half" idx="2"/>
          </p:nvPr>
        </p:nvSpPr>
        <p:spPr>
          <a:xfrm>
            <a:off x="4629150" y="1369219"/>
            <a:ext cx="3886200" cy="3263504"/>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5" name="日期占位符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2C737CAF-ED39-499C-8A53-DE8F6893C337}"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noProof="1" smtClean="0"/>
              <a:t>单击此处编辑母版文本样式</a:t>
            </a:r>
            <a:endParaRPr lang="zh-CN" altLang="en-US" noProof="1" smtClean="0"/>
          </a:p>
        </p:txBody>
      </p:sp>
      <p:sp>
        <p:nvSpPr>
          <p:cNvPr id="4" name="内容占位符 3"/>
          <p:cNvSpPr>
            <a:spLocks noGrp="1"/>
          </p:cNvSpPr>
          <p:nvPr>
            <p:ph sz="half" idx="2"/>
          </p:nvPr>
        </p:nvSpPr>
        <p:spPr>
          <a:xfrm>
            <a:off x="629842" y="1878806"/>
            <a:ext cx="3868340" cy="2763441"/>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noProof="1" smtClean="0"/>
              <a:t>单击此处编辑母版文本样式</a:t>
            </a:r>
            <a:endParaRPr lang="zh-CN" altLang="en-US" noProof="1" smtClean="0"/>
          </a:p>
        </p:txBody>
      </p:sp>
      <p:sp>
        <p:nvSpPr>
          <p:cNvPr id="6" name="内容占位符 5"/>
          <p:cNvSpPr>
            <a:spLocks noGrp="1"/>
          </p:cNvSpPr>
          <p:nvPr>
            <p:ph sz="quarter" idx="4"/>
          </p:nvPr>
        </p:nvSpPr>
        <p:spPr>
          <a:xfrm>
            <a:off x="4629150" y="1878806"/>
            <a:ext cx="3887391" cy="2763441"/>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7" name="日期占位符 6"/>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2C737CAF-ED39-499C-8A53-DE8F6893C337}"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8" name="页脚占位符 7"/>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 name="灯片编号占位符 8"/>
          <p:cNvSpPr>
            <a:spLocks noGrp="1"/>
          </p:cNvSpPr>
          <p:nvPr>
            <p:ph type="sldNum" sz="quarter" idx="12"/>
          </p:nvPr>
        </p:nvSpPr>
        <p:spPr/>
        <p:txBody>
          <a:bodyPr/>
          <a:p>
            <a:pPr lvl="0" eaLnBrk="1" hangingPunct="1">
              <a:buNone/>
            </a:pPr>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2"/>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2C737CAF-ED39-499C-8A53-DE8F6893C337}"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页脚占位符 3"/>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灯片编号占位符 4"/>
          <p:cNvSpPr>
            <a:spLocks noGrp="1"/>
          </p:cNvSpPr>
          <p:nvPr>
            <p:ph type="sldNum" sz="quarter" idx="12"/>
          </p:nvPr>
        </p:nvSpPr>
        <p:spPr/>
        <p:txBody>
          <a:bodyPr/>
          <a:p>
            <a:pPr lvl="0" eaLnBrk="1" hangingPunct="1">
              <a:buNone/>
            </a:pPr>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2C737CAF-ED39-499C-8A53-DE8F6893C337}"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p>
            <a:pPr lvl="0" eaLnBrk="1" hangingPunct="1">
              <a:buNone/>
            </a:pPr>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noProof="1" smtClean="0"/>
              <a:t>单击此处编辑母版文本样式</a:t>
            </a:r>
            <a:endParaRPr lang="zh-CN" altLang="en-US" noProof="1" smtClean="0"/>
          </a:p>
        </p:txBody>
      </p:sp>
      <p:sp>
        <p:nvSpPr>
          <p:cNvPr id="5" name="日期占位符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2C737CAF-ED39-499C-8A53-DE8F6893C337}"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3887391" y="740569"/>
            <a:ext cx="4629150" cy="3655219"/>
          </a:xfrm>
        </p:spPr>
        <p:txBody>
          <a:bodyPr vert="horz" wrap="square" lIns="68580" tIns="34290" rIns="68580" bIns="34290" numCol="1" rtlCol="0" anchor="t" anchorCtr="0" compatLnSpc="1">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marL="0" marR="0" lvl="0" indent="0" algn="l" defTabSz="914400" rtl="0" eaLnBrk="0" fontAlgn="base" latinLnBrk="0" hangingPunct="0">
              <a:lnSpc>
                <a:spcPct val="90000"/>
              </a:lnSpc>
              <a:spcBef>
                <a:spcPts val="750"/>
              </a:spcBef>
              <a:spcAft>
                <a:spcPct val="0"/>
              </a:spcAft>
              <a:buClrTx/>
              <a:buSzTx/>
              <a:buFont typeface="Arial" panose="020B0604020202020204" pitchFamily="34" charset="0"/>
              <a:buNone/>
              <a:defRPr/>
            </a:pPr>
            <a:endParaRPr kumimoji="0" lang="zh-CN" altLang="en-US" sz="2400" b="0" i="0" u="none" strike="noStrike" kern="120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noProof="1" smtClean="0"/>
              <a:t>单击此处编辑母版文本样式</a:t>
            </a:r>
            <a:endParaRPr lang="zh-CN" altLang="en-US" noProof="1" smtClean="0"/>
          </a:p>
        </p:txBody>
      </p:sp>
      <p:sp>
        <p:nvSpPr>
          <p:cNvPr id="5" name="日期占位符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2C737CAF-ED39-499C-8A53-DE8F6893C337}"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2C737CAF-ED39-499C-8A53-DE8F6893C337}"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2C737CAF-ED39-499C-8A53-DE8F6893C337}"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image" Target="../media/image3.jpeg"/><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标题占位符 1"/>
          <p:cNvSpPr>
            <a:spLocks noGrp="1"/>
          </p:cNvSpPr>
          <p:nvPr>
            <p:ph type="title"/>
          </p:nvPr>
        </p:nvSpPr>
        <p:spPr>
          <a:xfrm>
            <a:off x="628650" y="274638"/>
            <a:ext cx="7886700" cy="993775"/>
          </a:xfrm>
          <a:prstGeom prst="rect">
            <a:avLst/>
          </a:prstGeom>
          <a:noFill/>
          <a:ln w="9525">
            <a:noFill/>
          </a:ln>
        </p:spPr>
        <p:txBody>
          <a:bodyPr lIns="68580" tIns="34290" rIns="68580" bIns="34290" anchor="ctr" anchorCtr="0"/>
          <a:p>
            <a:pPr lvl="0"/>
            <a:r>
              <a:rPr lang="zh-CN" altLang="en-US" dirty="0"/>
              <a:t>单击此处编辑母版标题样式</a:t>
            </a:r>
            <a:endParaRPr lang="zh-CN" altLang="en-US" dirty="0"/>
          </a:p>
        </p:txBody>
      </p:sp>
      <p:sp>
        <p:nvSpPr>
          <p:cNvPr id="1027" name="文本占位符 2"/>
          <p:cNvSpPr>
            <a:spLocks noGrp="1"/>
          </p:cNvSpPr>
          <p:nvPr>
            <p:ph type="body"/>
          </p:nvPr>
        </p:nvSpPr>
        <p:spPr>
          <a:xfrm>
            <a:off x="628650" y="1370013"/>
            <a:ext cx="7886700" cy="3262312"/>
          </a:xfrm>
          <a:prstGeom prst="rect">
            <a:avLst/>
          </a:prstGeom>
          <a:noFill/>
          <a:ln w="9525">
            <a:noFill/>
          </a:ln>
        </p:spPr>
        <p:txBody>
          <a:bodyPr lIns="68580" tIns="34290" rIns="68580" bIns="3429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628650" y="4767263"/>
            <a:ext cx="2057400" cy="274638"/>
          </a:xfrm>
          <a:prstGeom prst="rect">
            <a:avLst/>
          </a:prstGeom>
        </p:spPr>
        <p:txBody>
          <a:bodyPr vert="horz" lIns="68580" tIns="34290" rIns="68580" bIns="34290" rtlCol="0" anchor="ctr"/>
          <a:lstStyle>
            <a:lvl1pPr algn="l" fontAlgn="auto">
              <a:spcBef>
                <a:spcPts val="0"/>
              </a:spcBef>
              <a:spcAft>
                <a:spcPts val="0"/>
              </a:spcAft>
              <a:buFontTx/>
              <a:buNone/>
              <a:defRPr sz="900">
                <a:solidFill>
                  <a:schemeClr val="tx1">
                    <a:tint val="75000"/>
                  </a:schemeClr>
                </a:solidFill>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2C737CAF-ED39-499C-8A53-DE8F6893C337}"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3028950" y="4767263"/>
            <a:ext cx="3086100" cy="274638"/>
          </a:xfrm>
          <a:prstGeom prst="rect">
            <a:avLst/>
          </a:prstGeom>
        </p:spPr>
        <p:txBody>
          <a:bodyPr vert="horz" lIns="68580" tIns="34290" rIns="68580" bIns="34290" rtlCol="0" anchor="ctr"/>
          <a:lstStyle>
            <a:lvl1pPr algn="ctr" fontAlgn="auto">
              <a:spcBef>
                <a:spcPts val="0"/>
              </a:spcBef>
              <a:spcAft>
                <a:spcPts val="0"/>
              </a:spcAft>
              <a:buFontTx/>
              <a:buNone/>
              <a:defRPr sz="900">
                <a:solidFill>
                  <a:schemeClr val="tx1">
                    <a:tint val="75000"/>
                  </a:schemeClr>
                </a:solidFill>
                <a:latin typeface="+mn-lt"/>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4"/>
          </p:nvPr>
        </p:nvSpPr>
        <p:spPr>
          <a:xfrm>
            <a:off x="6457950" y="4767263"/>
            <a:ext cx="2057400" cy="274638"/>
          </a:xfrm>
          <a:prstGeom prst="rect">
            <a:avLst/>
          </a:prstGeom>
        </p:spPr>
        <p:txBody>
          <a:bodyPr vert="horz" wrap="square" lIns="68580" tIns="34290" rIns="68580" bIns="34290" numCol="1" anchor="ctr" anchorCtr="0" compatLnSpc="1"/>
          <a:lstStyle>
            <a:lvl1pPr algn="r">
              <a:defRPr sz="900">
                <a:solidFill>
                  <a:srgbClr val="898989"/>
                </a:solidFill>
              </a:defRPr>
            </a:lvl1pPr>
          </a:lstStyle>
          <a:p>
            <a:pPr lvl="0" eaLnBrk="1" hangingPunct="1">
              <a:buNone/>
            </a:pPr>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pic>
        <p:nvPicPr>
          <p:cNvPr id="1031" name="Picture 4"/>
          <p:cNvPicPr>
            <a:picLocks noChangeAspect="1"/>
          </p:cNvPicPr>
          <p:nvPr userDrawn="1"/>
        </p:nvPicPr>
        <p:blipFill>
          <a:blip r:embed="rId15"/>
          <a:stretch>
            <a:fillRect/>
          </a:stretch>
        </p:blipFill>
        <p:spPr>
          <a:xfrm>
            <a:off x="0" y="7938"/>
            <a:ext cx="9144000" cy="5133975"/>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iming>
    <p:tnLst>
      <p:par>
        <p:cTn id="1" dur="indefinite" restart="never" nodeType="tmRoot"/>
      </p:par>
    </p:tnLst>
  </p:timing>
  <p:hf sldNum="0" hdr="0" ftr="0" dt="0"/>
  <p:txStyles>
    <p:titleStyle>
      <a:lvl1pPr algn="l"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rtl="0" eaLnBrk="0" fontAlgn="base" hangingPunct="0">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5pPr>
      <a:lvl6pPr marL="342900" algn="l" rtl="0" fontAlgn="base">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6pPr>
      <a:lvl7pPr marL="685800" algn="l" rtl="0" fontAlgn="base">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7pPr>
      <a:lvl8pPr marL="1028700" algn="l" rtl="0" fontAlgn="base">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8pPr>
      <a:lvl9pPr marL="1371600" algn="l" rtl="0" fontAlgn="base">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9pPr>
    </p:titleStyle>
    <p:bodyStyle>
      <a:lvl1pPr marL="171450" indent="-171450" algn="l"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rtl="0" eaLnBrk="0" fontAlgn="base" hangingPunct="0">
        <a:lnSpc>
          <a:spcPct val="90000"/>
        </a:lnSpc>
        <a:spcBef>
          <a:spcPts val="375"/>
        </a:spcBef>
        <a:spcAft>
          <a:spcPct val="0"/>
        </a:spcAft>
        <a:buFont typeface="Arial" panose="020B0604020202020204" pitchFamily="34" charset="0"/>
        <a:buChar char="•"/>
        <a:defRPr sz="1800" kern="1200">
          <a:solidFill>
            <a:schemeClr val="tx1"/>
          </a:solidFill>
          <a:latin typeface="+mn-lt"/>
          <a:ea typeface="+mn-ea"/>
          <a:cs typeface="+mn-cs"/>
        </a:defRPr>
      </a:lvl2pPr>
      <a:lvl3pPr marL="857250" indent="-171450" algn="l"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4pPr>
      <a:lvl5pPr marL="1543050" indent="-171450" algn="l"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6.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6.xml"/><Relationship Id="rId4" Type="http://schemas.openxmlformats.org/officeDocument/2006/relationships/tags" Target="../tags/tag7.xml"/><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hemeOverride" Target="../theme/themeOverride1.xml"/><Relationship Id="rId1" Type="http://schemas.openxmlformats.org/officeDocument/2006/relationships/image" Target="../media/image1.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8.png"/><Relationship Id="rId1" Type="http://schemas.openxmlformats.org/officeDocument/2006/relationships/image" Target="../media/image7.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6.xml"/><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userDrawn="1">
            <p:custDataLst>
              <p:tags r:id="rId1"/>
            </p:custDataLst>
          </p:nvPr>
        </p:nvSpPr>
        <p:spPr>
          <a:xfrm>
            <a:off x="0" y="2286000"/>
            <a:ext cx="9144000" cy="2857500"/>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350">
              <a:solidFill>
                <a:schemeClr val="lt1"/>
              </a:solidFill>
              <a:latin typeface="微软雅黑" panose="020B0503020204020204" pitchFamily="34" charset="-122"/>
              <a:ea typeface="微软雅黑" panose="020B0503020204020204" pitchFamily="34" charset="-122"/>
              <a:sym typeface="+mn-ea"/>
            </a:endParaRPr>
          </a:p>
        </p:txBody>
      </p:sp>
      <p:sp useBgFill="1">
        <p:nvSpPr>
          <p:cNvPr id="5" name="矩形 4"/>
          <p:cNvSpPr/>
          <p:nvPr>
            <p:custDataLst>
              <p:tags r:id="rId2"/>
            </p:custDataLst>
          </p:nvPr>
        </p:nvSpPr>
        <p:spPr>
          <a:xfrm>
            <a:off x="1212850" y="863600"/>
            <a:ext cx="6944995" cy="2045970"/>
          </a:xfrm>
          <a:prstGeom prst="rect">
            <a:avLst/>
          </a:prstGeom>
          <a:ln>
            <a:noFill/>
          </a:ln>
          <a:effectLst>
            <a:outerShdw blurRad="127000" dist="38100" dir="5400000" algn="t" rotWithShape="0">
              <a:schemeClr val="dk1">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270000" rIns="270000" numCol="1" spcCol="0" rtlCol="0" fromWordArt="0" anchor="ctr" anchorCtr="0" forceAA="0" compatLnSpc="1">
            <a:noAutofit/>
          </a:bodyPr>
          <a:lstStyle/>
          <a:p>
            <a:pPr algn="ctr"/>
            <a:r>
              <a:rPr lang="zh-CN" altLang="en-US" sz="4800" b="1" spc="150" noProof="0" dirty="0">
                <a:ln>
                  <a:noFill/>
                </a:ln>
                <a:solidFill>
                  <a:schemeClr val="accent1">
                    <a:lumMod val="50000"/>
                  </a:schemeClr>
                </a:solidFill>
                <a:effectLst/>
                <a:uLnTx/>
                <a:uFillTx/>
                <a:latin typeface="华文楷体" panose="02010600040101010101" charset="-122"/>
                <a:ea typeface="华文楷体" panose="02010600040101010101" charset="-122"/>
                <a:cs typeface="华文中宋" panose="02010600040101010101" charset="-122"/>
                <a:sym typeface="+mn-ea"/>
              </a:rPr>
              <a:t>图书馆数字化转型的</a:t>
            </a:r>
            <a:endParaRPr lang="zh-CN" altLang="en-US" sz="4800" b="1" spc="150" noProof="0" dirty="0">
              <a:ln>
                <a:noFill/>
              </a:ln>
              <a:solidFill>
                <a:schemeClr val="accent1">
                  <a:lumMod val="50000"/>
                </a:schemeClr>
              </a:solidFill>
              <a:effectLst/>
              <a:uLnTx/>
              <a:uFillTx/>
              <a:latin typeface="华文楷体" panose="02010600040101010101" charset="-122"/>
              <a:ea typeface="华文楷体" panose="02010600040101010101" charset="-122"/>
              <a:cs typeface="华文中宋" panose="02010600040101010101" charset="-122"/>
              <a:sym typeface="+mn-ea"/>
            </a:endParaRPr>
          </a:p>
          <a:p>
            <a:pPr algn="ctr"/>
            <a:r>
              <a:rPr lang="zh-CN" altLang="en-US" sz="4800" b="1" spc="150" noProof="0" dirty="0">
                <a:ln>
                  <a:noFill/>
                </a:ln>
                <a:solidFill>
                  <a:schemeClr val="accent1">
                    <a:lumMod val="50000"/>
                  </a:schemeClr>
                </a:solidFill>
                <a:effectLst/>
                <a:uLnTx/>
                <a:uFillTx/>
                <a:latin typeface="华文楷体" panose="02010600040101010101" charset="-122"/>
                <a:ea typeface="华文楷体" panose="02010600040101010101" charset="-122"/>
                <a:cs typeface="华文中宋" panose="02010600040101010101" charset="-122"/>
                <a:sym typeface="+mn-ea"/>
              </a:rPr>
              <a:t>挑战与机遇</a:t>
            </a:r>
            <a:endParaRPr lang="zh-CN" altLang="en-US" sz="4800" b="1" spc="150" noProof="0" dirty="0">
              <a:ln>
                <a:noFill/>
              </a:ln>
              <a:solidFill>
                <a:schemeClr val="accent1">
                  <a:lumMod val="50000"/>
                </a:schemeClr>
              </a:solidFill>
              <a:effectLst/>
              <a:uLnTx/>
              <a:uFillTx/>
              <a:latin typeface="华文楷体" panose="02010600040101010101" charset="-122"/>
              <a:ea typeface="华文楷体" panose="02010600040101010101" charset="-122"/>
              <a:cs typeface="华文中宋" panose="02010600040101010101" charset="-122"/>
              <a:sym typeface="+mn-ea"/>
            </a:endParaRPr>
          </a:p>
        </p:txBody>
      </p:sp>
      <p:sp>
        <p:nvSpPr>
          <p:cNvPr id="2051" name="文本框 58"/>
          <p:cNvSpPr txBox="1"/>
          <p:nvPr/>
        </p:nvSpPr>
        <p:spPr>
          <a:xfrm>
            <a:off x="1278890" y="3312160"/>
            <a:ext cx="6937375" cy="1377315"/>
          </a:xfrm>
          <a:prstGeom prst="rect">
            <a:avLst/>
          </a:prstGeom>
          <a:noFill/>
          <a:ln w="9525">
            <a:noFill/>
          </a:ln>
        </p:spPr>
        <p:txBody>
          <a:bodyPr wrap="square" lIns="68580" tIns="34290" rIns="68580" bIns="34290">
            <a:noAutofit/>
            <a:scene3d>
              <a:camera prst="orthographicFront"/>
              <a:lightRig rig="threePt" dir="t"/>
            </a:scene3d>
          </a:bodyPr>
          <a:p>
            <a:pPr algn="ctr"/>
            <a:r>
              <a:rPr lang="zh-CN" altLang="en-US" sz="2800" dirty="0">
                <a:ln w="10160">
                  <a:solidFill>
                    <a:schemeClr val="accent5"/>
                  </a:solidFill>
                  <a:prstDash val="solid"/>
                </a:ln>
                <a:solidFill>
                  <a:schemeClr val="bg1"/>
                </a:solidFill>
                <a:effectLst>
                  <a:outerShdw blurRad="38100" dist="38100" dir="2700000" algn="tl">
                    <a:srgbClr val="000000">
                      <a:alpha val="43137"/>
                    </a:srgbClr>
                  </a:outerShdw>
                </a:effectLst>
                <a:latin typeface="华文中宋" panose="02010600040101010101" charset="-122"/>
                <a:ea typeface="华文中宋" panose="02010600040101010101" charset="-122"/>
                <a:sym typeface="+mn-ea"/>
              </a:rPr>
              <a:t>吴建中（广州</a:t>
            </a:r>
            <a:r>
              <a:rPr lang="zh-CN" altLang="en-US" sz="2800" dirty="0">
                <a:ln w="10160">
                  <a:solidFill>
                    <a:schemeClr val="accent5"/>
                  </a:solidFill>
                  <a:prstDash val="solid"/>
                </a:ln>
                <a:solidFill>
                  <a:schemeClr val="bg1"/>
                </a:solidFill>
                <a:effectLst>
                  <a:outerShdw blurRad="38100" dist="38100" dir="2700000" algn="tl">
                    <a:srgbClr val="000000">
                      <a:alpha val="43137"/>
                    </a:srgbClr>
                  </a:outerShdw>
                </a:effectLst>
                <a:latin typeface="华文中宋" panose="02010600040101010101" charset="-122"/>
                <a:ea typeface="华文中宋" panose="02010600040101010101" charset="-122"/>
                <a:sym typeface="+mn-ea"/>
              </a:rPr>
              <a:t>商学院）</a:t>
            </a:r>
            <a:endParaRPr lang="zh-CN" altLang="en-US" sz="2800" dirty="0">
              <a:ln w="10160">
                <a:solidFill>
                  <a:schemeClr val="accent5"/>
                </a:solidFill>
                <a:prstDash val="solid"/>
              </a:ln>
              <a:solidFill>
                <a:schemeClr val="bg1"/>
              </a:solidFill>
              <a:effectLst>
                <a:outerShdw blurRad="38100" dist="38100" dir="2700000" algn="tl">
                  <a:srgbClr val="000000">
                    <a:alpha val="43137"/>
                  </a:srgbClr>
                </a:outerShdw>
              </a:effectLst>
              <a:latin typeface="华文中宋" panose="02010600040101010101" charset="-122"/>
              <a:ea typeface="华文中宋" panose="02010600040101010101" charset="-122"/>
              <a:sym typeface="+mn-ea"/>
            </a:endParaRPr>
          </a:p>
        </p:txBody>
      </p:sp>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userDrawn="1">
            <p:custDataLst>
              <p:tags r:id="rId1"/>
            </p:custDataLst>
          </p:nvPr>
        </p:nvSpPr>
        <p:spPr>
          <a:xfrm>
            <a:off x="0" y="2286000"/>
            <a:ext cx="9144000" cy="2857500"/>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350">
              <a:solidFill>
                <a:schemeClr val="lt1"/>
              </a:solidFill>
              <a:latin typeface="微软雅黑" panose="020B0503020204020204" pitchFamily="34" charset="-122"/>
              <a:ea typeface="微软雅黑" panose="020B0503020204020204" pitchFamily="34" charset="-122"/>
              <a:sym typeface="+mn-ea"/>
            </a:endParaRPr>
          </a:p>
        </p:txBody>
      </p:sp>
      <p:sp useBgFill="1">
        <p:nvSpPr>
          <p:cNvPr id="5" name="矩形 4"/>
          <p:cNvSpPr/>
          <p:nvPr>
            <p:custDataLst>
              <p:tags r:id="rId2"/>
            </p:custDataLst>
          </p:nvPr>
        </p:nvSpPr>
        <p:spPr>
          <a:xfrm>
            <a:off x="422275" y="305435"/>
            <a:ext cx="8100695" cy="3864610"/>
          </a:xfrm>
          <a:prstGeom prst="rect">
            <a:avLst/>
          </a:prstGeom>
          <a:ln>
            <a:noFill/>
          </a:ln>
          <a:effectLst>
            <a:outerShdw blurRad="127000" dist="38100" dir="5400000" algn="t" rotWithShape="0">
              <a:schemeClr val="dk1">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270000" rIns="270000" numCol="1" spcCol="0" rtlCol="0" fromWordArt="0" anchor="ctr" anchorCtr="0" forceAA="0" compatLnSpc="1">
            <a:noAutofit/>
          </a:bodyPr>
          <a:lstStyle/>
          <a:p>
            <a:pPr algn="just">
              <a:lnSpc>
                <a:spcPct val="130000"/>
              </a:lnSpc>
            </a:pPr>
            <a:endParaRPr lang="zh-CN" altLang="en-US" sz="1350" spc="150" dirty="0">
              <a:ln w="3175">
                <a:noFill/>
                <a:prstDash val="dash"/>
              </a:ln>
              <a:solidFill>
                <a:srgbClr val="262626"/>
              </a:solidFill>
              <a:uFillTx/>
              <a:latin typeface="+mn-ea"/>
              <a:ea typeface="微软雅黑" panose="020B0503020204020204" pitchFamily="34" charset="-122"/>
              <a:cs typeface="微软雅黑" panose="020B0503020204020204" pitchFamily="34" charset="-122"/>
              <a:sym typeface="+mn-ea"/>
            </a:endParaRPr>
          </a:p>
        </p:txBody>
      </p:sp>
      <p:sp>
        <p:nvSpPr>
          <p:cNvPr id="6" name="文本框 5"/>
          <p:cNvSpPr txBox="1"/>
          <p:nvPr>
            <p:custDataLst>
              <p:tags r:id="rId3"/>
            </p:custDataLst>
          </p:nvPr>
        </p:nvSpPr>
        <p:spPr>
          <a:xfrm>
            <a:off x="1210310" y="527050"/>
            <a:ext cx="6828155" cy="3420745"/>
          </a:xfrm>
          <a:prstGeom prst="rect">
            <a:avLst/>
          </a:prstGeom>
          <a:noFill/>
        </p:spPr>
        <p:txBody>
          <a:bodyPr wrap="square" lIns="0" tIns="0" rIns="0" bIns="0" rtlCol="0" anchor="ctr" anchorCtr="0">
            <a:normAutofit lnSpcReduction="10000"/>
          </a:bodyPr>
          <a:lstStyle/>
          <a:p>
            <a:pPr marL="0" lvl="0" indent="0" fontAlgn="auto">
              <a:lnSpc>
                <a:spcPct val="100000"/>
              </a:lnSpc>
            </a:pPr>
            <a:r>
              <a:rPr lang="en-US" altLang="zh-CN"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    2014</a:t>
            </a: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年一项调查</a:t>
            </a: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表明，绝大多数的流通量是由极少数的图书创造的，即7.2%的实体资料(manifestations，指图书及有载体的多媒体资料等)支撑着80%的流通量。超过80%的实体资料在一年内没有流通过。大多数未流通的图书都是旧书。过去我们常用二八定律来说明图书馆的流通状况，即80%的流通量是由20%的图书创造的，现在看来未必如此！</a:t>
            </a:r>
            <a:endPar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endParaRPr>
          </a:p>
        </p:txBody>
      </p:sp>
      <p:sp>
        <p:nvSpPr>
          <p:cNvPr id="4" name="文本框 3"/>
          <p:cNvSpPr txBox="1"/>
          <p:nvPr/>
        </p:nvSpPr>
        <p:spPr>
          <a:xfrm>
            <a:off x="861060" y="4206240"/>
            <a:ext cx="7330440" cy="499110"/>
          </a:xfrm>
          <a:prstGeom prst="rect">
            <a:avLst/>
          </a:prstGeom>
          <a:noFill/>
        </p:spPr>
        <p:txBody>
          <a:bodyPr wrap="square" rtlCol="0" anchor="t">
            <a:noAutofit/>
          </a:bodyPr>
          <a:p>
            <a:pPr marL="0" lvl="0" indent="0" fontAlgn="auto">
              <a:lnSpc>
                <a:spcPct val="150000"/>
              </a:lnSpc>
            </a:pPr>
            <a:r>
              <a:rPr lang="zh-CN" altLang="en-US" sz="1200" kern="0" dirty="0">
                <a:ln>
                  <a:noFill/>
                  <a:prstDash val="sysDot"/>
                </a:ln>
                <a:solidFill>
                  <a:schemeClr val="bg1"/>
                </a:solidFill>
                <a:latin typeface="+mn-ea"/>
                <a:sym typeface="+mn-ea"/>
              </a:rPr>
              <a:t>Edward T. O’Neill and Julia A. Gammon</a:t>
            </a:r>
            <a:r>
              <a:rPr lang="en-US" altLang="zh-CN" sz="1200" kern="0" dirty="0">
                <a:ln>
                  <a:noFill/>
                  <a:prstDash val="sysDot"/>
                </a:ln>
                <a:solidFill>
                  <a:schemeClr val="bg1"/>
                </a:solidFill>
                <a:latin typeface="+mn-ea"/>
                <a:sym typeface="+mn-ea"/>
              </a:rPr>
              <a:t> </a:t>
            </a:r>
            <a:r>
              <a:rPr lang="zh-CN" altLang="en-US" sz="1200" kern="0" dirty="0">
                <a:ln>
                  <a:noFill/>
                  <a:prstDash val="sysDot"/>
                </a:ln>
                <a:solidFill>
                  <a:schemeClr val="bg1"/>
                </a:solidFill>
                <a:latin typeface="+mn-ea"/>
                <a:sym typeface="+mn-ea"/>
              </a:rPr>
              <a:t>Consortial Book Circulation Patterns:</a:t>
            </a:r>
            <a:r>
              <a:rPr lang="en-US" altLang="zh-CN" sz="1200" kern="0" dirty="0">
                <a:ln>
                  <a:noFill/>
                  <a:prstDash val="sysDot"/>
                </a:ln>
                <a:solidFill>
                  <a:schemeClr val="bg1"/>
                </a:solidFill>
                <a:latin typeface="+mn-ea"/>
                <a:sym typeface="+mn-ea"/>
              </a:rPr>
              <a:t> </a:t>
            </a:r>
            <a:r>
              <a:rPr lang="zh-CN" altLang="en-US" sz="1200" kern="0" dirty="0">
                <a:ln>
                  <a:noFill/>
                  <a:prstDash val="sysDot"/>
                </a:ln>
                <a:solidFill>
                  <a:schemeClr val="bg1"/>
                </a:solidFill>
                <a:latin typeface="+mn-ea"/>
                <a:sym typeface="+mn-ea"/>
              </a:rPr>
              <a:t>The OCLC-OhioLINK Study. college and research libraries, 2014(11):791-807</a:t>
            </a:r>
            <a:endParaRPr lang="zh-CN" altLang="en-US" sz="1200" kern="0" dirty="0">
              <a:ln>
                <a:noFill/>
                <a:prstDash val="sysDot"/>
              </a:ln>
              <a:solidFill>
                <a:schemeClr val="bg1"/>
              </a:solidFill>
              <a:latin typeface="+mn-ea"/>
              <a:sym typeface="+mn-ea"/>
            </a:endParaRPr>
          </a:p>
        </p:txBody>
      </p:sp>
    </p:spTree>
    <p:custDataLst>
      <p:tags r:id="rId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1614805" y="1856740"/>
            <a:ext cx="6371590" cy="1685290"/>
          </a:xfrm>
          <a:prstGeom prst="rect">
            <a:avLst/>
          </a:prstGeom>
          <a:noFill/>
        </p:spPr>
        <p:txBody>
          <a:bodyPr wrap="square" rtlCol="0" anchor="t">
            <a:noAutofit/>
          </a:bodyPr>
          <a:p>
            <a:r>
              <a:rPr lang="zh-CN" altLang="en-US" sz="2800" b="1" noProof="0" dirty="0">
                <a:ln>
                  <a:noFill/>
                </a:ln>
                <a:solidFill>
                  <a:schemeClr val="accent1">
                    <a:lumMod val="50000"/>
                  </a:schemeClr>
                </a:solidFill>
                <a:effectLst/>
                <a:uLnTx/>
                <a:latin typeface="微软雅黑" panose="020B0503020204020204" pitchFamily="34" charset="-122"/>
                <a:ea typeface="微软雅黑" panose="020B0503020204020204" pitchFamily="34" charset="-122"/>
                <a:sym typeface="+mn-ea"/>
              </a:rPr>
              <a:t>在新形势下图书馆如何适应数字化转型，如何助力开放科学事业以及如何推进高质量发展，是需要我们深入思考的问题。</a:t>
            </a:r>
            <a:endParaRPr lang="zh-CN" altLang="en-US" sz="28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endParaRPr>
          </a:p>
          <a:p>
            <a:endParaRPr lang="zh-CN" altLang="en-US" sz="2800" b="1" dirty="0">
              <a:solidFill>
                <a:schemeClr val="accent1">
                  <a:lumMod val="50000"/>
                </a:schemeClr>
              </a:solidFill>
              <a:latin typeface="MingLiU" panose="02020509000000000000" pitchFamily="49" charset="-120"/>
              <a:ea typeface="MingLiU" panose="02020509000000000000" pitchFamily="49" charset="-120"/>
              <a:sym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150745" y="2244090"/>
            <a:ext cx="6382385" cy="1938020"/>
          </a:xfrm>
          <a:prstGeom prst="rect">
            <a:avLst/>
          </a:prstGeom>
          <a:noFill/>
        </p:spPr>
        <p:txBody>
          <a:bodyPr wrap="square" rtlCol="0" anchor="t">
            <a:spAutoFit/>
          </a:bodyPr>
          <a:p>
            <a:r>
              <a:rPr lang="en-US" altLang="zh-CN"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    </a:t>
            </a: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十五五”时期是我国迈向教育强国、文化强国和科技强国的关键时期，国家首先推出了（2024－2035年）》，并确定了分两步走的战略目标，到2027年，教育强国建设取得重要阶段性成效。到2035年，建成教育强国。</a:t>
            </a:r>
            <a:endPar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endParaRPr>
          </a:p>
        </p:txBody>
      </p:sp>
      <p:sp>
        <p:nvSpPr>
          <p:cNvPr id="10" name="圆角矩形 9"/>
          <p:cNvSpPr/>
          <p:nvPr/>
        </p:nvSpPr>
        <p:spPr>
          <a:xfrm>
            <a:off x="224155" y="121920"/>
            <a:ext cx="5414010" cy="908050"/>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p>
            <a:pPr marL="0" indent="0" algn="ctr">
              <a:buNone/>
            </a:pPr>
            <a:r>
              <a:rPr lang="zh-CN" altLang="en-US" sz="2400" b="1" noProof="0" dirty="0">
                <a:ln>
                  <a:noFill/>
                </a:ln>
                <a:solidFill>
                  <a:schemeClr val="bg1"/>
                </a:solidFill>
                <a:effectLst/>
                <a:uLnTx/>
                <a:uFillTx/>
                <a:latin typeface="微软雅黑" panose="020B0503020204020204" pitchFamily="34" charset="-122"/>
                <a:ea typeface="微软雅黑" panose="020B0503020204020204" pitchFamily="34" charset="-122"/>
                <a:sym typeface="+mn-ea"/>
              </a:rPr>
              <a:t>《教育强国建设规划纲要》的</a:t>
            </a:r>
            <a:r>
              <a:rPr lang="zh-CN" altLang="en-US" sz="2400" b="1" noProof="0" dirty="0">
                <a:ln>
                  <a:noFill/>
                </a:ln>
                <a:solidFill>
                  <a:schemeClr val="bg1"/>
                </a:solidFill>
                <a:effectLst/>
                <a:uLnTx/>
                <a:uFillTx/>
                <a:latin typeface="微软雅黑" panose="020B0503020204020204" pitchFamily="34" charset="-122"/>
                <a:ea typeface="微软雅黑" panose="020B0503020204020204" pitchFamily="34" charset="-122"/>
                <a:sym typeface="+mn-ea"/>
              </a:rPr>
              <a:t>启示</a:t>
            </a:r>
            <a:endParaRPr lang="zh-CN" altLang="en-US" sz="2400" b="1" noProof="0" dirty="0">
              <a:ln>
                <a:noFill/>
              </a:ln>
              <a:solidFill>
                <a:schemeClr val="bg1"/>
              </a:solidFill>
              <a:effectLst/>
              <a:uLnTx/>
              <a:uFillTx/>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061085" y="1142365"/>
            <a:ext cx="7379970" cy="2676525"/>
          </a:xfrm>
          <a:prstGeom prst="rect">
            <a:avLst/>
          </a:prstGeom>
          <a:noFill/>
        </p:spPr>
        <p:txBody>
          <a:bodyPr wrap="square" rtlCol="0" anchor="t">
            <a:spAutoFit/>
          </a:bodyPr>
          <a:p>
            <a:r>
              <a:rPr lang="en-US" altLang="zh-CN"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    </a:t>
            </a: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近年来，人工智能和大数据的迅速发展以及与教育的深度融合，促进了教育变革与创新，教育事业迎来了一个高度数字化时代。《纲要》高度重视数字化发展，在文件中“数字”及“数字化”提到了15次，“人工智能”提到5次，而“信息”只提到</a:t>
            </a:r>
            <a:r>
              <a:rPr lang="en-US" altLang="zh-CN"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2</a:t>
            </a: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次，“信息素养”的提法也被“数字素养”所取代，这些都不只是词语上的变化，而是整个教育格局大变革的体现。</a:t>
            </a:r>
            <a:endPar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995363" y="887254"/>
            <a:ext cx="4572000" cy="106680"/>
          </a:xfrm>
          <a:prstGeom prst="rect">
            <a:avLst/>
          </a:prstGeom>
          <a:noFill/>
        </p:spPr>
        <p:txBody>
          <a:bodyPr wrap="square" rtlCol="0" anchor="t">
            <a:spAutoFit/>
          </a:bodyPr>
          <a:p>
            <a:r>
              <a:rPr lang="zh-CN" altLang="en-US" sz="100">
                <a:sym typeface="+mn-ea"/>
              </a:rPr>
              <a:t>第一、如何适应数字化转型？</a:t>
            </a:r>
            <a:endParaRPr lang="zh-CN" altLang="en-US" sz="100">
              <a:sym typeface="+mn-ea"/>
            </a:endParaRPr>
          </a:p>
        </p:txBody>
      </p:sp>
      <p:sp>
        <p:nvSpPr>
          <p:cNvPr id="3" name="文本框 2"/>
          <p:cNvSpPr txBox="1"/>
          <p:nvPr/>
        </p:nvSpPr>
        <p:spPr>
          <a:xfrm>
            <a:off x="1206500" y="1103630"/>
            <a:ext cx="7018020" cy="3046095"/>
          </a:xfrm>
          <a:prstGeom prst="rect">
            <a:avLst/>
          </a:prstGeom>
          <a:noFill/>
        </p:spPr>
        <p:txBody>
          <a:bodyPr wrap="square" rtlCol="0" anchor="t">
            <a:spAutoFit/>
          </a:bodyPr>
          <a:p>
            <a:r>
              <a:rPr lang="en-US" altLang="zh-CN"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    </a:t>
            </a: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纲要》虽然没有提到“图书馆”三个字，但文中强调的“加强学习型社会数字基础设施建设”是对图书馆提出的新要求。学习型社会的形成有赖于图书馆等知识组织的发展。过去，图书馆习惯于利用已成型的信息资源（实体资源和数字化实体资源）开展图书馆工作，把目光都放在与信息有关的资源上。进入高度数字化时代，数字成了无所不在的资源，而图书馆对此是缺乏准备的。</a:t>
            </a:r>
            <a:endPar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805815" y="2365375"/>
            <a:ext cx="6743700" cy="1938020"/>
          </a:xfrm>
          <a:prstGeom prst="rect">
            <a:avLst/>
          </a:prstGeom>
          <a:noFill/>
        </p:spPr>
        <p:txBody>
          <a:bodyPr wrap="square" rtlCol="0" anchor="t">
            <a:spAutoFit/>
          </a:bodyPr>
          <a:p>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从本世纪初开始，图书馆事业经历了电子图书馆、素养教育、多元服务、创客空间等的发展，但图书馆工作基本上都是以</a:t>
            </a:r>
            <a:r>
              <a:rPr lang="zh-CN" altLang="en-US" sz="2400" b="1" noProof="0" dirty="0">
                <a:ln>
                  <a:noFill/>
                </a:ln>
                <a:solidFill>
                  <a:srgbClr val="C00000"/>
                </a:solidFill>
                <a:effectLst/>
                <a:uLnTx/>
                <a:uFillTx/>
                <a:latin typeface="微软雅黑" panose="020B0503020204020204" pitchFamily="34" charset="-122"/>
                <a:ea typeface="微软雅黑" panose="020B0503020204020204" pitchFamily="34" charset="-122"/>
                <a:sym typeface="+mn-ea"/>
              </a:rPr>
              <a:t>书</a:t>
            </a: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或者</a:t>
            </a:r>
            <a:r>
              <a:rPr lang="zh-CN" altLang="en-US" sz="2400" b="1" noProof="0" dirty="0">
                <a:ln>
                  <a:noFill/>
                </a:ln>
                <a:solidFill>
                  <a:srgbClr val="C00000"/>
                </a:solidFill>
                <a:effectLst/>
                <a:uLnTx/>
                <a:uFillTx/>
                <a:latin typeface="微软雅黑" panose="020B0503020204020204" pitchFamily="34" charset="-122"/>
                <a:ea typeface="微软雅黑" panose="020B0503020204020204" pitchFamily="34" charset="-122"/>
                <a:sym typeface="+mn-ea"/>
              </a:rPr>
              <a:t>实体的数字资源</a:t>
            </a: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为主体的，下一步如何发展，需要我们在充分认识国家发展大局的基础上，确定新一轮的发展目标。</a:t>
            </a:r>
            <a:endPar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endParaRPr>
          </a:p>
        </p:txBody>
      </p:sp>
      <p:sp>
        <p:nvSpPr>
          <p:cNvPr id="10" name="圆角矩形 9"/>
          <p:cNvSpPr/>
          <p:nvPr/>
        </p:nvSpPr>
        <p:spPr>
          <a:xfrm>
            <a:off x="3988435" y="262890"/>
            <a:ext cx="4578985" cy="908050"/>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p>
            <a:pPr marL="0" indent="0" algn="ctr">
              <a:buNone/>
            </a:pPr>
            <a:r>
              <a:rPr lang="zh-CN" altLang="en-US" sz="2800" b="1" noProof="0" dirty="0">
                <a:ln>
                  <a:noFill/>
                </a:ln>
                <a:solidFill>
                  <a:schemeClr val="bg1"/>
                </a:solidFill>
                <a:effectLst/>
                <a:uLnTx/>
                <a:uFillTx/>
                <a:latin typeface="微软雅黑" panose="020B0503020204020204" pitchFamily="34" charset="-122"/>
                <a:ea typeface="微软雅黑" panose="020B0503020204020204" pitchFamily="34" charset="-122"/>
                <a:sym typeface="+mn-ea"/>
              </a:rPr>
              <a:t>图书馆</a:t>
            </a:r>
            <a:r>
              <a:rPr lang="zh-CN" altLang="en-US" sz="2800" b="1" noProof="0" dirty="0">
                <a:ln>
                  <a:noFill/>
                </a:ln>
                <a:solidFill>
                  <a:schemeClr val="bg1"/>
                </a:solidFill>
                <a:effectLst/>
                <a:uLnTx/>
                <a:uFillTx/>
                <a:latin typeface="微软雅黑" panose="020B0503020204020204" pitchFamily="34" charset="-122"/>
                <a:ea typeface="微软雅黑" panose="020B0503020204020204" pitchFamily="34" charset="-122"/>
                <a:sym typeface="+mn-ea"/>
              </a:rPr>
              <a:t>处在新的十字路口</a:t>
            </a:r>
            <a:endParaRPr lang="zh-CN" altLang="en-US" sz="2800" b="1" noProof="0" dirty="0">
              <a:ln>
                <a:noFill/>
              </a:ln>
              <a:solidFill>
                <a:schemeClr val="bg1"/>
              </a:solidFill>
              <a:effectLst/>
              <a:uLnTx/>
              <a:uFillTx/>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584835" y="1177925"/>
            <a:ext cx="7844155" cy="3844925"/>
          </a:xfrm>
          <a:prstGeom prst="rect">
            <a:avLst/>
          </a:prstGeom>
          <a:noFill/>
        </p:spPr>
        <p:txBody>
          <a:bodyPr wrap="square" rtlCol="0" anchor="t">
            <a:noAutofit/>
          </a:bodyPr>
          <a:p>
            <a:pPr marL="342900" indent="-342900">
              <a:buFont typeface="Arial" panose="020B0604020202020204" pitchFamily="34" charset="0"/>
              <a:buChar char="•"/>
            </a:pP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2024年6月24日全国科技奖励大会和10月28日政治局第十七次集体学习，强调锚定2035年建成科技强国和文化强国的战略目标，都提到数字化和数字赋能。</a:t>
            </a:r>
            <a:endPar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endParaRPr>
          </a:p>
          <a:p>
            <a:pPr marL="342900" indent="-342900">
              <a:buFont typeface="Arial" panose="020B0604020202020204" pitchFamily="34" charset="0"/>
              <a:buChar char="•"/>
            </a:pPr>
            <a:endParaRPr lang="zh-CN" altLang="en-US" sz="8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endParaRPr>
          </a:p>
          <a:p>
            <a:pPr marL="342900" indent="-342900">
              <a:buFont typeface="Arial" panose="020B0604020202020204" pitchFamily="34" charset="0"/>
              <a:buChar char="•"/>
            </a:pP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2023年2月，中共中央国务院印发《数字中国建设整体布局规划》提出，到</a:t>
            </a:r>
            <a:r>
              <a:rPr lang="zh-CN" altLang="en-US" sz="2400" b="1" noProof="0" dirty="0">
                <a:ln>
                  <a:noFill/>
                </a:ln>
                <a:solidFill>
                  <a:srgbClr val="C00000"/>
                </a:solidFill>
                <a:effectLst/>
                <a:uLnTx/>
                <a:uFillTx/>
                <a:latin typeface="微软雅黑" panose="020B0503020204020204" pitchFamily="34" charset="-122"/>
                <a:ea typeface="微软雅黑" panose="020B0503020204020204" pitchFamily="34" charset="-122"/>
                <a:sym typeface="+mn-ea"/>
              </a:rPr>
              <a:t>2025年</a:t>
            </a: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，基本形成横向打通、纵向贯通、协调有力的一体化推进格局，数字中国建设取得重要进展。到</a:t>
            </a:r>
            <a:r>
              <a:rPr lang="zh-CN" altLang="en-US" sz="2400" b="1" noProof="0" dirty="0">
                <a:ln>
                  <a:noFill/>
                </a:ln>
                <a:solidFill>
                  <a:srgbClr val="C00000"/>
                </a:solidFill>
                <a:effectLst/>
                <a:uLnTx/>
                <a:uFillTx/>
                <a:latin typeface="微软雅黑" panose="020B0503020204020204" pitchFamily="34" charset="-122"/>
                <a:ea typeface="微软雅黑" panose="020B0503020204020204" pitchFamily="34" charset="-122"/>
                <a:sym typeface="+mn-ea"/>
              </a:rPr>
              <a:t>2035年</a:t>
            </a: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，数字化发展水平进入世界前列，数字中国建设取得重大成就。</a:t>
            </a:r>
            <a:endPar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endParaRPr>
          </a:p>
          <a:p>
            <a:pPr marL="342900" indent="-342900">
              <a:buFont typeface="Arial" panose="020B0604020202020204" pitchFamily="34" charset="0"/>
              <a:buChar char="•"/>
            </a:pPr>
            <a:endParaRPr lang="zh-CN" altLang="en-US" sz="8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endParaRPr>
          </a:p>
          <a:p>
            <a:pPr marL="342900" indent="-342900">
              <a:buFont typeface="Arial" panose="020B0604020202020204" pitchFamily="34" charset="0"/>
              <a:buChar char="•"/>
            </a:pP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大数据和人工智能迅猛发展，两大支柱，相互依存</a:t>
            </a:r>
            <a:endPar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endParaRPr>
          </a:p>
        </p:txBody>
      </p:sp>
      <p:sp>
        <p:nvSpPr>
          <p:cNvPr id="10" name="圆角矩形 9"/>
          <p:cNvSpPr/>
          <p:nvPr/>
        </p:nvSpPr>
        <p:spPr>
          <a:xfrm>
            <a:off x="6080760" y="149860"/>
            <a:ext cx="2785110" cy="873125"/>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p>
            <a:pPr marL="0" indent="0" algn="ctr">
              <a:buNone/>
            </a:pPr>
            <a:r>
              <a:rPr lang="zh-CN" altLang="en-US" sz="2800" b="1" noProof="0" dirty="0">
                <a:ln>
                  <a:noFill/>
                </a:ln>
                <a:solidFill>
                  <a:schemeClr val="bg1"/>
                </a:solidFill>
                <a:effectLst/>
                <a:uLnTx/>
                <a:uFillTx/>
                <a:latin typeface="微软雅黑" panose="020B0503020204020204" pitchFamily="34" charset="-122"/>
                <a:ea typeface="微软雅黑" panose="020B0503020204020204" pitchFamily="34" charset="-122"/>
                <a:sym typeface="+mn-ea"/>
              </a:rPr>
              <a:t>迈向数字中国</a:t>
            </a:r>
            <a:endParaRPr lang="zh-CN" altLang="en-US" sz="2800" b="1" noProof="0" dirty="0">
              <a:ln>
                <a:noFill/>
              </a:ln>
              <a:solidFill>
                <a:schemeClr val="bg1"/>
              </a:solidFill>
              <a:effectLst/>
              <a:uLnTx/>
              <a:uFillTx/>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占位符 3"/>
          <p:cNvSpPr>
            <a:spLocks noGrp="1"/>
          </p:cNvSpPr>
          <p:nvPr>
            <p:ph type="body" sz="half" idx="2"/>
          </p:nvPr>
        </p:nvSpPr>
        <p:spPr>
          <a:xfrm>
            <a:off x="1962150" y="994410"/>
            <a:ext cx="5428615" cy="2858770"/>
          </a:xfrm>
        </p:spPr>
        <p:txBody>
          <a:bodyPr/>
          <a:p>
            <a:endPar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endParaRPr>
          </a:p>
          <a:p>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20年前</a:t>
            </a:r>
            <a:r>
              <a:rPr lang="en-US" altLang="zh-CN"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MIT</a:t>
            </a: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机构知识库开创者之一的麦肯锡女士讲了一个故事，说一教授抱怨图书馆不收藏他的电子文档，说明图书馆对转型毫无准备。</a:t>
            </a:r>
            <a:endPar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endParaRPr>
          </a:p>
          <a:p>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今天，研究数据基本上处于口头重视阶段，没有实质的进步。</a:t>
            </a:r>
            <a:endPar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endParaRPr>
          </a:p>
          <a:p>
            <a:endPar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副标题 2"/>
          <p:cNvSpPr>
            <a:spLocks noGrp="1"/>
          </p:cNvSpPr>
          <p:nvPr>
            <p:ph type="subTitle" idx="1"/>
          </p:nvPr>
        </p:nvSpPr>
        <p:spPr>
          <a:xfrm>
            <a:off x="858520" y="1545590"/>
            <a:ext cx="7396480" cy="3181985"/>
          </a:xfrm>
        </p:spPr>
        <p:txBody>
          <a:bodyPr/>
          <a:p>
            <a:pPr algn="l"/>
            <a:r>
              <a:rPr lang="en-US" altLang="zh-CN" sz="20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      2015</a:t>
            </a:r>
            <a:r>
              <a:rPr lang="zh-CN" altLang="en-US" sz="20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年夏翠娟和我在《图书馆论坛》上发表</a:t>
            </a:r>
            <a:r>
              <a:rPr lang="en-US" altLang="zh-CN" sz="20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a:t>
            </a:r>
            <a:r>
              <a:rPr lang="zh-CN" altLang="en-US" sz="20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从门户到平台</a:t>
            </a:r>
            <a:r>
              <a:rPr lang="en-US" altLang="zh-CN" sz="20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a:t>
            </a:r>
            <a:r>
              <a:rPr lang="zh-CN" altLang="en-US" sz="20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图书馆目录的转型</a:t>
            </a:r>
            <a:r>
              <a:rPr lang="en-US" altLang="zh-CN" sz="20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a:t>
            </a:r>
            <a:r>
              <a:rPr lang="zh-CN" altLang="en-US" sz="20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，提出让图书馆成为一个基础设施，将知识与文化融入到网络世界中。图书馆目录是读者展开探索之旅的第一站。我们既要让它为获取信息服务，而且要让它成为好玩的、可开发、可增值的方向发展。</a:t>
            </a:r>
            <a:endParaRPr lang="zh-CN" altLang="en-US" sz="20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endParaRPr>
          </a:p>
          <a:p>
            <a:pPr algn="l"/>
            <a:r>
              <a:rPr lang="en-US" altLang="zh-CN" sz="20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    </a:t>
            </a:r>
            <a:r>
              <a:rPr lang="zh-CN" altLang="en-US" sz="20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图书馆为文化经济发展的贡献可以通过提供开放的</a:t>
            </a:r>
            <a:r>
              <a:rPr lang="en-US" altLang="zh-CN" sz="20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API</a:t>
            </a:r>
            <a:r>
              <a:rPr lang="zh-CN" altLang="en-US" sz="20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接口，允许开发者访问和利用其</a:t>
            </a:r>
            <a:r>
              <a:rPr lang="zh-CN" altLang="en-US" sz="20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数据开发新的应用与服务，鼓励用户将</a:t>
            </a:r>
            <a:r>
              <a:rPr lang="zh-CN" altLang="en-US" sz="20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图书馆数据用于创作、研究和商业用途，促进创意产业</a:t>
            </a:r>
            <a:r>
              <a:rPr lang="zh-CN" altLang="en-US" sz="20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发展。</a:t>
            </a:r>
            <a:endParaRPr lang="zh-CN" altLang="en-US" sz="20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endParaRPr>
          </a:p>
          <a:p>
            <a:pPr algn="l"/>
            <a:r>
              <a:rPr lang="en-US" altLang="zh-CN" sz="20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    </a:t>
            </a:r>
            <a:r>
              <a:rPr lang="zh-CN" altLang="en-US" sz="20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实体空间也可以成为平台。通过提供空间、数据及专业知识，为用户自主学习创造增加</a:t>
            </a:r>
            <a:r>
              <a:rPr lang="zh-CN" altLang="en-US" sz="20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价值。</a:t>
            </a:r>
            <a:endParaRPr lang="zh-CN" altLang="en-US" sz="20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endParaRPr>
          </a:p>
        </p:txBody>
      </p:sp>
      <p:sp>
        <p:nvSpPr>
          <p:cNvPr id="10" name="圆角矩形 9"/>
          <p:cNvSpPr/>
          <p:nvPr/>
        </p:nvSpPr>
        <p:spPr>
          <a:xfrm>
            <a:off x="4328160" y="278765"/>
            <a:ext cx="4637405" cy="873125"/>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p>
            <a:pPr marL="0" indent="0" algn="ctr">
              <a:buNone/>
            </a:pPr>
            <a:r>
              <a:rPr lang="zh-CN" altLang="en-US" sz="2800" b="1" noProof="0" dirty="0">
                <a:ln>
                  <a:noFill/>
                </a:ln>
                <a:solidFill>
                  <a:schemeClr val="bg1"/>
                </a:solidFill>
                <a:effectLst/>
                <a:uLnTx/>
                <a:uFillTx/>
                <a:latin typeface="微软雅黑" panose="020B0503020204020204" pitchFamily="34" charset="-122"/>
                <a:ea typeface="微软雅黑" panose="020B0503020204020204" pitchFamily="34" charset="-122"/>
                <a:sym typeface="+mn-ea"/>
              </a:rPr>
              <a:t>探索之旅从图书馆目录开始</a:t>
            </a:r>
            <a:endParaRPr lang="zh-CN" altLang="en-US" sz="2800" b="1" noProof="0" dirty="0">
              <a:ln>
                <a:noFill/>
              </a:ln>
              <a:solidFill>
                <a:schemeClr val="bg1"/>
              </a:solidFill>
              <a:effectLst/>
              <a:uLnTx/>
              <a:uFillTx/>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p:txBody>
          <a:bodyPr/>
          <a:p>
            <a:endParaRPr lang="zh-CN" altLang="en-US"/>
          </a:p>
        </p:txBody>
      </p:sp>
      <p:sp>
        <p:nvSpPr>
          <p:cNvPr id="3" name="副标题 2"/>
          <p:cNvSpPr>
            <a:spLocks noGrp="1"/>
          </p:cNvSpPr>
          <p:nvPr>
            <p:ph type="subTitle" idx="1"/>
          </p:nvPr>
        </p:nvSpPr>
        <p:spPr/>
        <p:txBody>
          <a:bodyPr/>
          <a:p>
            <a:endParaRPr lang="zh-CN" altLang="en-US"/>
          </a:p>
        </p:txBody>
      </p:sp>
      <p:pic>
        <p:nvPicPr>
          <p:cNvPr id="4" name="图片 3"/>
          <p:cNvPicPr>
            <a:picLocks noChangeAspect="1"/>
          </p:cNvPicPr>
          <p:nvPr/>
        </p:nvPicPr>
        <p:blipFill>
          <a:blip r:embed="rId1"/>
          <a:stretch>
            <a:fillRect/>
          </a:stretch>
        </p:blipFill>
        <p:spPr>
          <a:xfrm>
            <a:off x="-27305" y="29210"/>
            <a:ext cx="9203690" cy="5114290"/>
          </a:xfrm>
          <a:prstGeom prst="rect">
            <a:avLst/>
          </a:prstGeom>
        </p:spPr>
      </p:pic>
      <p:sp>
        <p:nvSpPr>
          <p:cNvPr id="10" name="圆角矩形 9"/>
          <p:cNvSpPr/>
          <p:nvPr/>
        </p:nvSpPr>
        <p:spPr>
          <a:xfrm>
            <a:off x="-27305" y="0"/>
            <a:ext cx="9171305" cy="688340"/>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p>
            <a:pPr marL="0" indent="0" algn="ctr">
              <a:buNone/>
            </a:pPr>
            <a:r>
              <a:rPr lang="zh-CN" altLang="en-US" sz="2800" b="1" noProof="0" dirty="0">
                <a:ln>
                  <a:noFill/>
                </a:ln>
                <a:solidFill>
                  <a:schemeClr val="bg1"/>
                </a:solidFill>
                <a:effectLst/>
                <a:uLnTx/>
                <a:uFillTx/>
                <a:latin typeface="微软雅黑" panose="020B0503020204020204" pitchFamily="34" charset="-122"/>
                <a:ea typeface="微软雅黑" panose="020B0503020204020204" pitchFamily="34" charset="-122"/>
                <a:sym typeface="+mn-ea"/>
              </a:rPr>
              <a:t>欧洲数字图书馆</a:t>
            </a:r>
            <a:r>
              <a:rPr lang="en-US" altLang="zh-CN" sz="2800" b="1" noProof="0" dirty="0">
                <a:ln>
                  <a:noFill/>
                </a:ln>
                <a:solidFill>
                  <a:schemeClr val="bg1"/>
                </a:solidFill>
                <a:effectLst/>
                <a:uLnTx/>
                <a:uFillTx/>
                <a:latin typeface="微软雅黑" panose="020B0503020204020204" pitchFamily="34" charset="-122"/>
                <a:ea typeface="微软雅黑" panose="020B0503020204020204" pitchFamily="34" charset="-122"/>
                <a:sym typeface="+mn-ea"/>
              </a:rPr>
              <a:t>API</a:t>
            </a:r>
            <a:endParaRPr lang="en-US" altLang="zh-CN" sz="2800" b="1" noProof="0" dirty="0">
              <a:ln>
                <a:noFill/>
              </a:ln>
              <a:solidFill>
                <a:schemeClr val="bg1"/>
              </a:solidFill>
              <a:effectLst/>
              <a:uLnTx/>
              <a:uFillTx/>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5" name="图片 4"/>
          <p:cNvPicPr>
            <a:picLocks noChangeAspect="1"/>
          </p:cNvPicPr>
          <p:nvPr/>
        </p:nvPicPr>
        <p:blipFill>
          <a:blip r:embed="rId1"/>
          <a:stretch>
            <a:fillRect/>
          </a:stretch>
        </p:blipFill>
        <p:spPr>
          <a:xfrm>
            <a:off x="900430" y="310515"/>
            <a:ext cx="8243570" cy="4892675"/>
          </a:xfrm>
          <a:prstGeom prst="rect">
            <a:avLst/>
          </a:prstGeom>
        </p:spPr>
      </p:pic>
      <p:sp>
        <p:nvSpPr>
          <p:cNvPr id="10" name="圆角矩形 9"/>
          <p:cNvSpPr/>
          <p:nvPr/>
        </p:nvSpPr>
        <p:spPr>
          <a:xfrm>
            <a:off x="0" y="0"/>
            <a:ext cx="5854065" cy="873125"/>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p>
            <a:pPr marL="0" indent="0" algn="ctr">
              <a:buNone/>
            </a:pPr>
            <a:r>
              <a:rPr lang="zh-CN" altLang="en-US" sz="2800" b="1" noProof="0" dirty="0">
                <a:ln>
                  <a:noFill/>
                </a:ln>
                <a:solidFill>
                  <a:schemeClr val="bg1"/>
                </a:solidFill>
                <a:effectLst/>
                <a:uLnTx/>
                <a:uFillTx/>
                <a:latin typeface="微软雅黑" panose="020B0503020204020204" pitchFamily="34" charset="-122"/>
                <a:ea typeface="微软雅黑" panose="020B0503020204020204" pitchFamily="34" charset="-122"/>
                <a:sym typeface="+mn-ea"/>
              </a:rPr>
              <a:t>欧洲数字图书馆</a:t>
            </a:r>
            <a:r>
              <a:rPr lang="en-US" altLang="zh-CN" sz="2800" b="1" noProof="0" dirty="0">
                <a:ln>
                  <a:noFill/>
                </a:ln>
                <a:solidFill>
                  <a:schemeClr val="bg1"/>
                </a:solidFill>
                <a:effectLst/>
                <a:uLnTx/>
                <a:uFillTx/>
                <a:latin typeface="微软雅黑" panose="020B0503020204020204" pitchFamily="34" charset="-122"/>
                <a:ea typeface="微软雅黑" panose="020B0503020204020204" pitchFamily="34" charset="-122"/>
                <a:sym typeface="+mn-ea"/>
              </a:rPr>
              <a:t>API</a:t>
            </a:r>
            <a:endParaRPr lang="en-US" altLang="zh-CN" sz="2800" b="1" noProof="0" dirty="0">
              <a:ln>
                <a:noFill/>
              </a:ln>
              <a:solidFill>
                <a:schemeClr val="bg1"/>
              </a:solidFill>
              <a:effectLst/>
              <a:uLnTx/>
              <a:uFillTx/>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957580" y="194310"/>
            <a:ext cx="7849870" cy="987425"/>
          </a:xfrm>
          <a:prstGeom prst="rect">
            <a:avLst/>
          </a:prstGeom>
          <a:noFill/>
        </p:spPr>
        <p:txBody>
          <a:bodyPr wrap="square" rtlCol="0" anchor="t">
            <a:noAutofit/>
          </a:bodyPr>
          <a:p>
            <a:endParaRPr lang="zh-CN" altLang="en-US" sz="2400">
              <a:sym typeface="+mn-ea"/>
            </a:endParaRPr>
          </a:p>
        </p:txBody>
      </p:sp>
      <p:sp>
        <p:nvSpPr>
          <p:cNvPr id="3" name="文本框 2"/>
          <p:cNvSpPr txBox="1"/>
          <p:nvPr/>
        </p:nvSpPr>
        <p:spPr>
          <a:xfrm>
            <a:off x="845185" y="696595"/>
            <a:ext cx="7566660" cy="2799715"/>
          </a:xfrm>
          <a:prstGeom prst="rect">
            <a:avLst/>
          </a:prstGeom>
          <a:noFill/>
        </p:spPr>
        <p:txBody>
          <a:bodyPr wrap="square" rtlCol="0" anchor="t">
            <a:spAutoFit/>
          </a:bodyPr>
          <a:p>
            <a:endParaRPr lang="zh-CN" altLang="en-US" sz="8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endParaRPr>
          </a:p>
          <a:p>
            <a:r>
              <a:rPr lang="en-US" altLang="zh-CN"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    </a:t>
            </a: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Europeana使用API来提升数据的可访问和共享性；推动创新应用的开发，如激发了开发者社区的创造力，催生了各种基于Europeana数据的创新应用。API提供了灵活的数据访问方式，开发者可以根据自己的需求定制查询和数据处理逻辑。比如Athena Plus项目通过改进Europeana的API，支持了虚拟展览、旅游和教学应用程序的开发。</a:t>
            </a:r>
            <a:endPar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圆角矩形 9"/>
          <p:cNvSpPr/>
          <p:nvPr/>
        </p:nvSpPr>
        <p:spPr>
          <a:xfrm>
            <a:off x="0" y="0"/>
            <a:ext cx="3180715" cy="873125"/>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p>
            <a:pPr marL="0" indent="0" algn="ctr">
              <a:buNone/>
            </a:pPr>
            <a:r>
              <a:rPr lang="zh-CN" altLang="en-US" sz="2800" b="1" noProof="0" dirty="0">
                <a:ln>
                  <a:noFill/>
                </a:ln>
                <a:solidFill>
                  <a:schemeClr val="bg1"/>
                </a:solidFill>
                <a:effectLst/>
                <a:uLnTx/>
                <a:uFillTx/>
                <a:latin typeface="微软雅黑" panose="020B0503020204020204" pitchFamily="34" charset="-122"/>
                <a:ea typeface="微软雅黑" panose="020B0503020204020204" pitchFamily="34" charset="-122"/>
                <a:sym typeface="+mn-ea"/>
              </a:rPr>
              <a:t>研究数据</a:t>
            </a:r>
            <a:r>
              <a:rPr lang="zh-CN" altLang="en-US" sz="2800" b="1" noProof="0" dirty="0">
                <a:ln>
                  <a:noFill/>
                </a:ln>
                <a:solidFill>
                  <a:schemeClr val="bg1"/>
                </a:solidFill>
                <a:effectLst/>
                <a:uLnTx/>
                <a:uFillTx/>
                <a:latin typeface="微软雅黑" panose="020B0503020204020204" pitchFamily="34" charset="-122"/>
                <a:ea typeface="微软雅黑" panose="020B0503020204020204" pitchFamily="34" charset="-122"/>
                <a:sym typeface="+mn-ea"/>
              </a:rPr>
              <a:t>管理</a:t>
            </a:r>
            <a:endParaRPr lang="zh-CN" altLang="en-US" sz="2800" b="1" noProof="0" dirty="0">
              <a:ln>
                <a:noFill/>
              </a:ln>
              <a:solidFill>
                <a:schemeClr val="bg1"/>
              </a:solidFill>
              <a:effectLst/>
              <a:uLnTx/>
              <a:uFillTx/>
              <a:latin typeface="微软雅黑" panose="020B0503020204020204" pitchFamily="34" charset="-122"/>
              <a:ea typeface="微软雅黑" panose="020B0503020204020204" pitchFamily="34" charset="-122"/>
              <a:sym typeface="+mn-ea"/>
            </a:endParaRPr>
          </a:p>
        </p:txBody>
      </p:sp>
      <p:pic>
        <p:nvPicPr>
          <p:cNvPr id="4" name="图片 3"/>
          <p:cNvPicPr/>
          <p:nvPr/>
        </p:nvPicPr>
        <p:blipFill>
          <a:blip r:embed="rId1"/>
          <a:stretch>
            <a:fillRect/>
          </a:stretch>
        </p:blipFill>
        <p:spPr>
          <a:xfrm>
            <a:off x="6607175" y="1546225"/>
            <a:ext cx="2324100" cy="3434080"/>
          </a:xfrm>
          <a:prstGeom prst="rect">
            <a:avLst/>
          </a:prstGeom>
        </p:spPr>
      </p:pic>
      <p:sp>
        <p:nvSpPr>
          <p:cNvPr id="5" name="文本框 4"/>
          <p:cNvSpPr txBox="1"/>
          <p:nvPr/>
        </p:nvSpPr>
        <p:spPr>
          <a:xfrm>
            <a:off x="194945" y="1505585"/>
            <a:ext cx="6445885" cy="3415030"/>
          </a:xfrm>
          <a:prstGeom prst="rect">
            <a:avLst/>
          </a:prstGeom>
          <a:noFill/>
        </p:spPr>
        <p:txBody>
          <a:bodyPr wrap="square" rtlCol="0" anchor="t">
            <a:spAutoFit/>
          </a:bodyPr>
          <a:p>
            <a:r>
              <a:rPr lang="en-US" altLang="zh-CN"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    </a:t>
            </a: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《研究数据管理的现实》由四部分组成，探讨研究型大学如何应对在整个研究生命周期中管理研究数据的挑战。本系列研究了高等教育机构在构建或获取 RDM 能力时面临的背景、影响和选择，支持新兴数据管理实践所需的基础设施、服务和其他资源。</a:t>
            </a:r>
            <a:endPar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endParaRPr>
          </a:p>
          <a:p>
            <a:r>
              <a:rPr lang="en-US" altLang="zh-CN"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      </a:t>
            </a: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案例研究：爱丁堡大学（英）、伊利诺伊大学厄巴纳-香槟分校（美）、莫纳什大学（澳）、瓦赫宁根大学与研究机构（荷）。</a:t>
            </a:r>
            <a:endPar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a:xfrm>
            <a:off x="656590" y="1158240"/>
            <a:ext cx="8201660" cy="3706495"/>
          </a:xfrm>
        </p:spPr>
        <p:txBody>
          <a:bodyPr/>
          <a:p>
            <a:pPr algn="l"/>
            <a:r>
              <a:rPr lang="en-US" altLang="zh-CN"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cs typeface="+mn-cs"/>
              </a:rPr>
              <a:t>    </a:t>
            </a: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cs typeface="+mn-cs"/>
              </a:rPr>
              <a:t>学术图书馆正在从传统的</a:t>
            </a:r>
            <a:r>
              <a:rPr lang="en-US" altLang="zh-CN"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cs typeface="+mn-cs"/>
              </a:rPr>
              <a:t>“</a:t>
            </a: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cs typeface="+mn-cs"/>
              </a:rPr>
              <a:t>自有</a:t>
            </a:r>
            <a:r>
              <a:rPr lang="en-US" altLang="zh-CN"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cs typeface="+mn-cs"/>
              </a:rPr>
              <a:t>”</a:t>
            </a: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cs typeface="+mn-cs"/>
              </a:rPr>
              <a:t>馆藏转变为</a:t>
            </a:r>
            <a:r>
              <a:rPr lang="en-US" altLang="zh-CN"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cs typeface="+mn-cs"/>
              </a:rPr>
              <a:t>“</a:t>
            </a: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cs typeface="+mn-cs"/>
              </a:rPr>
              <a:t>联合</a:t>
            </a:r>
            <a:r>
              <a:rPr lang="en-US" altLang="zh-CN"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cs typeface="+mn-cs"/>
              </a:rPr>
              <a:t>”</a:t>
            </a: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cs typeface="+mn-cs"/>
              </a:rPr>
              <a:t>馆藏（facilitated collection），图书馆在其中协调对本地和外部资源的混合访问。在学术记录越来越分散的背景下，联合馆藏的概念尤为重要，因为学术记录越来越分散在各种非图书馆的保管者手中。</a:t>
            </a:r>
            <a:b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cs typeface="+mn-cs"/>
              </a:rPr>
            </a:br>
            <a:br>
              <a:rPr lang="zh-CN" altLang="en-US" sz="8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cs typeface="+mn-cs"/>
              </a:rPr>
            </a:br>
            <a:r>
              <a:rPr lang="en-US" altLang="zh-CN" sz="8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cs typeface="+mn-cs"/>
              </a:rPr>
              <a:t>        </a:t>
            </a:r>
            <a:r>
              <a:rPr lang="en-US" altLang="zh-CN"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cs typeface="+mn-cs"/>
              </a:rPr>
              <a:t>1.RDM</a:t>
            </a: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cs typeface="+mn-cs"/>
              </a:rPr>
              <a:t>是大学的事，但图书馆担当重要角色；</a:t>
            </a:r>
            <a:r>
              <a:rPr lang="en-US" altLang="zh-CN"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cs typeface="+mn-cs"/>
              </a:rPr>
              <a:t>2. </a:t>
            </a:r>
            <a:r>
              <a:rPr lang="en-US" altLang="zh-CN"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cs typeface="+mn-cs"/>
                <a:sym typeface="+mn-ea"/>
              </a:rPr>
              <a:t>RDM</a:t>
            </a: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cs typeface="+mn-cs"/>
              </a:rPr>
              <a:t>不是跨大学间的通用服务集，而是由影响地方决策的各种内部和外部因素形成的定制的解决方案；</a:t>
            </a:r>
            <a:r>
              <a:rPr lang="en-US" altLang="zh-CN"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cs typeface="+mn-cs"/>
              </a:rPr>
              <a:t>3. RDM</a:t>
            </a: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cs typeface="+mn-cs"/>
              </a:rPr>
              <a:t>服务包</a:t>
            </a: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cs typeface="+mn-cs"/>
              </a:rPr>
              <a:t>不是孤立的</a:t>
            </a:r>
            <a:r>
              <a:rPr lang="en-US" altLang="zh-CN"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cs typeface="+mn-cs"/>
              </a:rPr>
              <a:t>—</a:t>
            </a: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cs typeface="+mn-cs"/>
              </a:rPr>
              <a:t>它们在不同程度上都与更广泛的外部</a:t>
            </a:r>
            <a:r>
              <a:rPr lang="en-US" altLang="zh-CN"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cs typeface="+mn-cs"/>
              </a:rPr>
              <a:t>RDM</a:t>
            </a: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cs typeface="+mn-cs"/>
              </a:rPr>
              <a:t>服务生态系统连接。</a:t>
            </a:r>
            <a:endPar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cs typeface="+mn-cs"/>
            </a:endParaRPr>
          </a:p>
        </p:txBody>
      </p:sp>
      <p:sp>
        <p:nvSpPr>
          <p:cNvPr id="10" name="圆角矩形 9"/>
          <p:cNvSpPr/>
          <p:nvPr/>
        </p:nvSpPr>
        <p:spPr>
          <a:xfrm>
            <a:off x="0" y="0"/>
            <a:ext cx="4995545" cy="873125"/>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p>
            <a:pPr marL="0" indent="0" algn="ctr">
              <a:buNone/>
            </a:pPr>
            <a:r>
              <a:rPr lang="zh-CN" altLang="en-US" sz="2800" b="1" noProof="0" dirty="0">
                <a:ln>
                  <a:noFill/>
                </a:ln>
                <a:solidFill>
                  <a:schemeClr val="bg1"/>
                </a:solidFill>
                <a:effectLst/>
                <a:uLnTx/>
                <a:uFillTx/>
                <a:latin typeface="微软雅黑" panose="020B0503020204020204" pitchFamily="34" charset="-122"/>
                <a:ea typeface="微软雅黑" panose="020B0503020204020204" pitchFamily="34" charset="-122"/>
                <a:sym typeface="+mn-ea"/>
              </a:rPr>
              <a:t>《研究数据管理的现实》要点</a:t>
            </a:r>
            <a:endParaRPr lang="zh-CN" altLang="en-US" sz="28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副标题 2"/>
          <p:cNvSpPr>
            <a:spLocks noGrp="1"/>
          </p:cNvSpPr>
          <p:nvPr>
            <p:ph type="subTitle" idx="1"/>
          </p:nvPr>
        </p:nvSpPr>
        <p:spPr>
          <a:xfrm>
            <a:off x="588010" y="171450"/>
            <a:ext cx="8125460" cy="2766060"/>
          </a:xfrm>
        </p:spPr>
        <p:txBody>
          <a:bodyPr/>
          <a:p>
            <a:pPr algn="l"/>
            <a:r>
              <a:rPr lang="en-US" altLang="zh-CN"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    </a:t>
            </a: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日本内阁府综合创新战略推进会议2023年4月27日发布的《公共资金研究数据管理与利用的基本考量》指出，为促进知识融合与发展，创造优良的研究成果和创新，在尊重研究活动的自由与多样性的同时，实施研究数据管理与利用，对日本来说，既考虑了国际贡献又兼顾</a:t>
            </a: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了国家利益。 </a:t>
            </a:r>
            <a:endPar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endParaRPr>
          </a:p>
          <a:p>
            <a:pPr algn="l"/>
            <a:r>
              <a:rPr lang="en-US" altLang="zh-CN"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    </a:t>
            </a: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政府鼓励大学制定研究数据政策，如</a:t>
            </a:r>
            <a:r>
              <a:rPr lang="zh-CN" altLang="en-US" sz="2400" b="1" noProof="0" dirty="0">
                <a:ln>
                  <a:noFill/>
                </a:ln>
                <a:solidFill>
                  <a:schemeClr val="accent1">
                    <a:lumMod val="50000"/>
                  </a:schemeClr>
                </a:solidFill>
                <a:effectLst/>
                <a:uLnTx/>
                <a:latin typeface="微软雅黑" panose="020B0503020204020204" pitchFamily="34" charset="-122"/>
                <a:ea typeface="微软雅黑" panose="020B0503020204020204" pitchFamily="34" charset="-122"/>
                <a:sym typeface="+mn-ea"/>
              </a:rPr>
              <a:t>2020年3月19日，京都大学发表《京都大学研究数据管理和公开政策》强调制定研究数据管理是为了保障研究者以及大学的未来研究。</a:t>
            </a: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许多大学在过去五年中发布了研究数据政策。</a:t>
            </a:r>
            <a:endPar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endParaRPr>
          </a:p>
          <a:p>
            <a:pPr algn="l"/>
            <a:r>
              <a:rPr lang="en-US" altLang="zh-CN"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    “</a:t>
            </a: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数字图书馆情境下的可持续与赋能</a:t>
            </a:r>
            <a:r>
              <a:rPr lang="en-US" altLang="zh-CN"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a:t>
            </a: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一文</a:t>
            </a: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对日本</a:t>
            </a:r>
            <a:r>
              <a:rPr lang="en-US" altLang="zh-CN"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70</a:t>
            </a: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个大学的研究数据管理进行了</a:t>
            </a: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分析。</a:t>
            </a:r>
            <a:endPar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endParaRPr>
          </a:p>
          <a:p>
            <a:pPr algn="l"/>
            <a:endPar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endParaRPr>
          </a:p>
        </p:txBody>
      </p:sp>
      <p:sp>
        <p:nvSpPr>
          <p:cNvPr id="4" name="文本框 3"/>
          <p:cNvSpPr txBox="1"/>
          <p:nvPr/>
        </p:nvSpPr>
        <p:spPr>
          <a:xfrm>
            <a:off x="3279140" y="4297680"/>
            <a:ext cx="5717540" cy="645160"/>
          </a:xfrm>
          <a:prstGeom prst="rect">
            <a:avLst/>
          </a:prstGeom>
          <a:noFill/>
        </p:spPr>
        <p:txBody>
          <a:bodyPr wrap="square" rtlCol="0" anchor="t">
            <a:spAutoFit/>
          </a:bodyPr>
          <a:p>
            <a:r>
              <a:rPr lang="en-US" altLang="zh-CN" sz="1200">
                <a:sym typeface="+mn-ea"/>
              </a:rPr>
              <a:t>Oliver, G., Frings-Hessami, V., Du, J.T., Tezuka, T. (eds) Sustainability and Empowerment in the Context of Digital Libraries. ICADL 2024. Lecture Notes in Computer Science, vol 15493. Springer, Singapore. https://doi.org/10.1007/978-981-96-0865-2_10</a:t>
            </a:r>
            <a:endParaRPr lang="en-US" altLang="zh-CN" sz="1200">
              <a:sym typeface="+mn-ea"/>
            </a:endParaRPr>
          </a:p>
        </p:txBody>
      </p:sp>
      <p:sp>
        <p:nvSpPr>
          <p:cNvPr id="10" name="圆角矩形 9"/>
          <p:cNvSpPr/>
          <p:nvPr/>
        </p:nvSpPr>
        <p:spPr>
          <a:xfrm>
            <a:off x="152400" y="4212590"/>
            <a:ext cx="2757805" cy="873125"/>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p>
            <a:pPr marL="0" indent="0" algn="ctr">
              <a:buNone/>
            </a:pPr>
            <a:r>
              <a:rPr lang="zh-CN" altLang="en-US" sz="2800" b="1" noProof="0" dirty="0">
                <a:ln>
                  <a:noFill/>
                </a:ln>
                <a:solidFill>
                  <a:schemeClr val="bg1"/>
                </a:solidFill>
                <a:effectLst/>
                <a:uLnTx/>
                <a:uFillTx/>
                <a:latin typeface="微软雅黑" panose="020B0503020204020204" pitchFamily="34" charset="-122"/>
                <a:ea typeface="微软雅黑" panose="020B0503020204020204" pitchFamily="34" charset="-122"/>
                <a:sym typeface="+mn-ea"/>
              </a:rPr>
              <a:t>日本大学</a:t>
            </a:r>
            <a:r>
              <a:rPr lang="zh-CN" altLang="en-US" sz="2800" b="1" noProof="0" dirty="0">
                <a:ln>
                  <a:noFill/>
                </a:ln>
                <a:solidFill>
                  <a:schemeClr val="bg1"/>
                </a:solidFill>
                <a:effectLst/>
                <a:uLnTx/>
                <a:uFillTx/>
                <a:latin typeface="微软雅黑" panose="020B0503020204020204" pitchFamily="34" charset="-122"/>
                <a:ea typeface="微软雅黑" panose="020B0503020204020204" pitchFamily="34" charset="-122"/>
                <a:sym typeface="+mn-ea"/>
              </a:rPr>
              <a:t>情况</a:t>
            </a:r>
            <a:endParaRPr lang="zh-CN" altLang="en-US" sz="2800" b="1" noProof="0" dirty="0">
              <a:ln>
                <a:noFill/>
              </a:ln>
              <a:solidFill>
                <a:schemeClr val="bg1"/>
              </a:solidFill>
              <a:effectLst/>
              <a:uLnTx/>
              <a:uFillTx/>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占位符 2"/>
          <p:cNvSpPr>
            <a:spLocks noGrp="1"/>
          </p:cNvSpPr>
          <p:nvPr/>
        </p:nvSpPr>
        <p:spPr>
          <a:xfrm>
            <a:off x="783590" y="1449705"/>
            <a:ext cx="7451725" cy="2850515"/>
          </a:xfrm>
          <a:prstGeom prst="rect">
            <a:avLst/>
          </a:prstGeom>
        </p:spPr>
        <p:txBody>
          <a:bodyPr vert="horz" lIns="67500" tIns="35100" rIns="67500" bIns="35100" rtlCol="0">
            <a:noAutofit/>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endParaRPr lang="zh-CN" altLang="en-US" sz="2400" b="1" spc="0" noProof="0" dirty="0">
              <a:ln>
                <a:noFill/>
              </a:ln>
              <a:solidFill>
                <a:schemeClr val="accent1">
                  <a:lumMod val="50000"/>
                </a:schemeClr>
              </a:solidFill>
              <a:effectLst/>
              <a:uLnTx/>
              <a:latin typeface="微软雅黑" panose="020B0503020204020204" pitchFamily="34" charset="-122"/>
              <a:ea typeface="微软雅黑" panose="020B0503020204020204" pitchFamily="34" charset="-122"/>
            </a:endParaRPr>
          </a:p>
          <a:p>
            <a:pPr marL="0" indent="0"/>
            <a:endParaRPr lang="ja-JP" altLang="en-US"/>
          </a:p>
        </p:txBody>
      </p:sp>
      <p:sp>
        <p:nvSpPr>
          <p:cNvPr id="2" name="文本占位符 2"/>
          <p:cNvSpPr>
            <a:spLocks noGrp="1"/>
          </p:cNvSpPr>
          <p:nvPr/>
        </p:nvSpPr>
        <p:spPr>
          <a:xfrm>
            <a:off x="650875" y="1449705"/>
            <a:ext cx="7584440" cy="3456305"/>
          </a:xfrm>
          <a:prstGeom prst="rect">
            <a:avLst/>
          </a:prstGeom>
        </p:spPr>
        <p:txBody>
          <a:bodyPr vert="horz" lIns="67500" tIns="35100" rIns="67500" bIns="35100" rtlCol="0">
            <a:noAutofit/>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pPr>
            <a:r>
              <a:rPr lang="en-US" altLang="zh-CN" sz="2400" b="1" spc="0" noProof="0" dirty="0">
                <a:ln>
                  <a:noFill/>
                </a:ln>
                <a:solidFill>
                  <a:schemeClr val="accent1">
                    <a:lumMod val="50000"/>
                  </a:schemeClr>
                </a:solidFill>
                <a:effectLst/>
                <a:uLnTx/>
                <a:latin typeface="微软雅黑" panose="020B0503020204020204" pitchFamily="34" charset="-122"/>
                <a:ea typeface="微软雅黑" panose="020B0503020204020204" pitchFamily="34" charset="-122"/>
              </a:rPr>
              <a:t>    </a:t>
            </a:r>
            <a:r>
              <a:rPr lang="zh-CN" altLang="en-US" sz="2400" b="1" spc="0" noProof="0" dirty="0">
                <a:ln>
                  <a:noFill/>
                </a:ln>
                <a:solidFill>
                  <a:schemeClr val="accent1">
                    <a:lumMod val="50000"/>
                  </a:schemeClr>
                </a:solidFill>
                <a:effectLst/>
                <a:uLnTx/>
                <a:latin typeface="微软雅黑" panose="020B0503020204020204" pitchFamily="34" charset="-122"/>
                <a:ea typeface="微软雅黑" panose="020B0503020204020204" pitchFamily="34" charset="-122"/>
              </a:rPr>
              <a:t>国办发〔2018〕17号《国家科技资源共享服务平台管理办法》细化了科学数据管理的要求和流程。</a:t>
            </a:r>
            <a:endParaRPr lang="zh-CN" altLang="en-US" sz="2400" b="1" spc="0" noProof="0" dirty="0">
              <a:ln>
                <a:noFill/>
              </a:ln>
              <a:solidFill>
                <a:schemeClr val="accent1">
                  <a:lumMod val="50000"/>
                </a:schemeClr>
              </a:solidFill>
              <a:effectLst/>
              <a:uLnTx/>
              <a:latin typeface="微软雅黑" panose="020B0503020204020204" pitchFamily="34" charset="-122"/>
              <a:ea typeface="微软雅黑" panose="020B0503020204020204" pitchFamily="34" charset="-122"/>
            </a:endParaRPr>
          </a:p>
          <a:p>
            <a:pPr marL="0" indent="0">
              <a:lnSpc>
                <a:spcPct val="100000"/>
              </a:lnSpc>
            </a:pPr>
            <a:r>
              <a:rPr lang="en-US" altLang="zh-CN" sz="2400" b="1" spc="0" noProof="0" dirty="0">
                <a:ln>
                  <a:noFill/>
                </a:ln>
                <a:solidFill>
                  <a:schemeClr val="accent1">
                    <a:lumMod val="50000"/>
                  </a:schemeClr>
                </a:solidFill>
                <a:effectLst/>
                <a:uLnTx/>
                <a:latin typeface="微软雅黑" panose="020B0503020204020204" pitchFamily="34" charset="-122"/>
                <a:ea typeface="微软雅黑" panose="020B0503020204020204" pitchFamily="34" charset="-122"/>
              </a:rPr>
              <a:t>    </a:t>
            </a:r>
            <a:r>
              <a:rPr lang="zh-CN" altLang="en-US" sz="2400" b="1" spc="0" noProof="0" dirty="0">
                <a:ln>
                  <a:noFill/>
                </a:ln>
                <a:solidFill>
                  <a:schemeClr val="accent1">
                    <a:lumMod val="50000"/>
                  </a:schemeClr>
                </a:solidFill>
                <a:effectLst/>
                <a:uLnTx/>
                <a:latin typeface="微软雅黑" panose="020B0503020204020204" pitchFamily="34" charset="-122"/>
                <a:ea typeface="微软雅黑" panose="020B0503020204020204" pitchFamily="34" charset="-122"/>
              </a:rPr>
              <a:t>清华、北大等建立了相关的数据共享平台，</a:t>
            </a:r>
            <a:r>
              <a:rPr lang="zh-CN" altLang="en-US" sz="2400" b="1" spc="0" noProof="0" dirty="0">
                <a:ln>
                  <a:noFill/>
                </a:ln>
                <a:solidFill>
                  <a:schemeClr val="accent1">
                    <a:lumMod val="50000"/>
                  </a:schemeClr>
                </a:solidFill>
                <a:effectLst/>
                <a:uLnTx/>
                <a:latin typeface="微软雅黑" panose="020B0503020204020204" pitchFamily="34" charset="-122"/>
                <a:ea typeface="微软雅黑" panose="020B0503020204020204" pitchFamily="34" charset="-122"/>
                <a:sym typeface="+mn-ea"/>
              </a:rPr>
              <a:t>但部分科研机构对此认识不足，执行力度不足。</a:t>
            </a:r>
            <a:endParaRPr lang="zh-CN" altLang="en-US" sz="2400" b="1" spc="0" noProof="0" dirty="0">
              <a:ln>
                <a:noFill/>
              </a:ln>
              <a:solidFill>
                <a:schemeClr val="accent1">
                  <a:lumMod val="50000"/>
                </a:schemeClr>
              </a:solidFill>
              <a:effectLst/>
              <a:uLnTx/>
              <a:latin typeface="微软雅黑" panose="020B0503020204020204" pitchFamily="34" charset="-122"/>
              <a:ea typeface="微软雅黑" panose="020B0503020204020204" pitchFamily="34" charset="-122"/>
            </a:endParaRPr>
          </a:p>
          <a:p>
            <a:pPr marL="0" indent="0">
              <a:lnSpc>
                <a:spcPct val="100000"/>
              </a:lnSpc>
            </a:pPr>
            <a:r>
              <a:rPr lang="en-US" altLang="zh-CN" sz="2400" b="1" spc="0" noProof="0" dirty="0">
                <a:ln>
                  <a:noFill/>
                </a:ln>
                <a:solidFill>
                  <a:schemeClr val="accent1">
                    <a:lumMod val="50000"/>
                  </a:schemeClr>
                </a:solidFill>
                <a:effectLst/>
                <a:uLnTx/>
                <a:latin typeface="微软雅黑" panose="020B0503020204020204" pitchFamily="34" charset="-122"/>
                <a:ea typeface="微软雅黑" panose="020B0503020204020204" pitchFamily="34" charset="-122"/>
              </a:rPr>
              <a:t>    </a:t>
            </a:r>
            <a:r>
              <a:rPr lang="zh-CN" altLang="en-US" sz="2400" b="1" spc="0" noProof="0" dirty="0">
                <a:ln>
                  <a:noFill/>
                </a:ln>
                <a:solidFill>
                  <a:schemeClr val="accent1">
                    <a:lumMod val="50000"/>
                  </a:schemeClr>
                </a:solidFill>
                <a:effectLst/>
                <a:uLnTx/>
                <a:latin typeface="微软雅黑" panose="020B0503020204020204" pitchFamily="34" charset="-122"/>
                <a:ea typeface="微软雅黑" panose="020B0503020204020204" pitchFamily="34" charset="-122"/>
              </a:rPr>
              <a:t>由于数据安全和隐私保护的压力大，部分涉及国家机密，所以如何在保重数据安全和隐私的前提下实现数据开放共享是需要解决的问题。</a:t>
            </a:r>
            <a:endParaRPr lang="zh-CN" altLang="en-US" sz="2400" b="1" spc="0" noProof="0" dirty="0">
              <a:ln>
                <a:noFill/>
              </a:ln>
              <a:solidFill>
                <a:schemeClr val="accent1">
                  <a:lumMod val="50000"/>
                </a:schemeClr>
              </a:solidFill>
              <a:effectLst/>
              <a:uLnTx/>
              <a:latin typeface="微软雅黑" panose="020B0503020204020204" pitchFamily="34" charset="-122"/>
              <a:ea typeface="微软雅黑" panose="020B0503020204020204" pitchFamily="34" charset="-122"/>
            </a:endParaRPr>
          </a:p>
        </p:txBody>
      </p:sp>
      <p:sp>
        <p:nvSpPr>
          <p:cNvPr id="4" name="圆角矩形 3"/>
          <p:cNvSpPr/>
          <p:nvPr/>
        </p:nvSpPr>
        <p:spPr>
          <a:xfrm>
            <a:off x="4904740" y="74930"/>
            <a:ext cx="4179570" cy="873125"/>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p>
            <a:pPr marL="0" indent="0" algn="ctr">
              <a:buNone/>
            </a:pPr>
            <a:r>
              <a:rPr lang="zh-CN" altLang="en-US" sz="2800" b="1" noProof="0" dirty="0">
                <a:ln>
                  <a:noFill/>
                </a:ln>
                <a:solidFill>
                  <a:schemeClr val="bg1"/>
                </a:solidFill>
                <a:effectLst/>
                <a:uLnTx/>
                <a:uFillTx/>
                <a:latin typeface="微软雅黑" panose="020B0503020204020204" pitchFamily="34" charset="-122"/>
                <a:ea typeface="微软雅黑" panose="020B0503020204020204" pitchFamily="34" charset="-122"/>
                <a:sym typeface="+mn-ea"/>
              </a:rPr>
              <a:t>我国科学数据管理的</a:t>
            </a:r>
            <a:r>
              <a:rPr lang="zh-CN" altLang="en-US" sz="2800" b="1" noProof="0" dirty="0">
                <a:ln>
                  <a:noFill/>
                </a:ln>
                <a:solidFill>
                  <a:schemeClr val="bg1"/>
                </a:solidFill>
                <a:effectLst/>
                <a:uLnTx/>
                <a:uFillTx/>
                <a:latin typeface="微软雅黑" panose="020B0503020204020204" pitchFamily="34" charset="-122"/>
                <a:ea typeface="微软雅黑" panose="020B0503020204020204" pitchFamily="34" charset="-122"/>
                <a:sym typeface="+mn-ea"/>
              </a:rPr>
              <a:t>现状</a:t>
            </a:r>
            <a:endParaRPr lang="zh-CN" altLang="en-US" sz="2800" b="1" noProof="0" dirty="0">
              <a:ln>
                <a:noFill/>
              </a:ln>
              <a:solidFill>
                <a:schemeClr val="bg1"/>
              </a:solidFill>
              <a:effectLst/>
              <a:uLnTx/>
              <a:uFillTx/>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p:sp>
        <p:nvSpPr>
          <p:cNvPr id="2" name="文本框 1"/>
          <p:cNvSpPr txBox="1"/>
          <p:nvPr/>
        </p:nvSpPr>
        <p:spPr>
          <a:xfrm>
            <a:off x="882015" y="551815"/>
            <a:ext cx="7562850" cy="3907790"/>
          </a:xfrm>
          <a:prstGeom prst="rect">
            <a:avLst/>
          </a:prstGeom>
          <a:noFill/>
        </p:spPr>
        <p:txBody>
          <a:bodyPr wrap="square" rtlCol="0" anchor="t">
            <a:spAutoFit/>
          </a:bodyPr>
          <a:p>
            <a:r>
              <a:rPr lang="en-US" altLang="zh-CN"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    </a:t>
            </a: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中国科学院：其《中国科学院科学数据管理与开放共享办法（试行）》要求科研人员将支持学术论文的科学数据汇交到科学数据管理机构，并适时开放共享，确保科研结论可验证。院属期刊也需建立论文发表前数据汇交机制，图书馆作为科学数据管理机构之一，承担着数据汇交、管理和开放共享的重要职责。</a:t>
            </a:r>
            <a:endPar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endParaRPr>
          </a:p>
          <a:p>
            <a:endParaRPr lang="zh-CN" altLang="en-US" sz="8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endParaRPr>
          </a:p>
          <a:p>
            <a:r>
              <a:rPr lang="en-US" altLang="zh-CN"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    </a:t>
            </a: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香港中文大学：图书馆为研究人员提供数据管理计划的撰写工具和指导，协助研究人员制定符合资助机构要求的数据管理计划，以确保研究数据在收集、存储、共享等环节符合规范。</a:t>
            </a:r>
            <a:endPar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endParaRPr>
          </a:p>
        </p:txBody>
      </p:sp>
    </p:spTree>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544195" y="951865"/>
            <a:ext cx="8231505" cy="3538220"/>
          </a:xfrm>
          <a:prstGeom prst="rect">
            <a:avLst/>
          </a:prstGeom>
          <a:noFill/>
        </p:spPr>
        <p:txBody>
          <a:bodyPr wrap="square" rtlCol="0" anchor="t">
            <a:spAutoFit/>
          </a:bodyPr>
          <a:p>
            <a:pPr algn="l">
              <a:buClrTx/>
              <a:buSzTx/>
              <a:buFontTx/>
            </a:pPr>
            <a:r>
              <a:rPr lang="en-US" altLang="zh-CN"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    </a:t>
            </a: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清华大学图书馆：依托海量馆藏资源和专业分析软件，长期从事信息计量分析领域的服务和研究，为用户提供基于科研文献、事实数据等基础数据的决策咨询、绩效评价、学科分析等计量服务。</a:t>
            </a:r>
            <a:endPar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endParaRPr>
          </a:p>
          <a:p>
            <a:pPr algn="l">
              <a:buClrTx/>
              <a:buSzTx/>
              <a:buFontTx/>
            </a:pPr>
            <a:endParaRPr lang="zh-CN" altLang="en-US" sz="8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endParaRPr>
          </a:p>
          <a:p>
            <a:pPr algn="l">
              <a:buClrTx/>
              <a:buSzTx/>
              <a:buFontTx/>
            </a:pPr>
            <a:r>
              <a:rPr lang="en-US" altLang="zh-CN"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    </a:t>
            </a: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北京大学开放研究数据平台：由北京大学图书馆联合大学有关</a:t>
            </a: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部门于2015年联合建设。该平台以规范产权保护为基础，倡导开放科学，鼓励研究数据的发布、发现、再利用和再生产，促进研究数据引用的实践和计量，并探索数据长期保存。</a:t>
            </a:r>
            <a:endPar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占位符 2"/>
          <p:cNvSpPr>
            <a:spLocks noGrp="1"/>
          </p:cNvSpPr>
          <p:nvPr/>
        </p:nvSpPr>
        <p:spPr>
          <a:xfrm>
            <a:off x="820420" y="1428115"/>
            <a:ext cx="7617460" cy="3456305"/>
          </a:xfrm>
          <a:prstGeom prst="rect">
            <a:avLst/>
          </a:prstGeom>
        </p:spPr>
        <p:txBody>
          <a:bodyPr vert="horz" lIns="67500" tIns="35100" rIns="67500" bIns="35100" rtlCol="0">
            <a:noAutofit/>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pPr>
            <a:r>
              <a:rPr lang="en-US" altLang="zh-CN" sz="2400" b="1" spc="0" noProof="0" dirty="0">
                <a:ln>
                  <a:noFill/>
                </a:ln>
                <a:solidFill>
                  <a:schemeClr val="accent1">
                    <a:lumMod val="50000"/>
                  </a:schemeClr>
                </a:solidFill>
                <a:effectLst/>
                <a:uLnTx/>
                <a:latin typeface="微软雅黑" panose="020B0503020204020204" pitchFamily="34" charset="-122"/>
                <a:ea typeface="微软雅黑" panose="020B0503020204020204" pitchFamily="34" charset="-122"/>
              </a:rPr>
              <a:t>    </a:t>
            </a:r>
            <a:r>
              <a:rPr lang="zh-CN" altLang="en-US" sz="2400" b="1" spc="0" noProof="0" dirty="0">
                <a:ln>
                  <a:noFill/>
                </a:ln>
                <a:solidFill>
                  <a:schemeClr val="accent1">
                    <a:lumMod val="50000"/>
                  </a:schemeClr>
                </a:solidFill>
                <a:effectLst/>
                <a:uLnTx/>
                <a:latin typeface="微软雅黑" panose="020B0503020204020204" pitchFamily="34" charset="-122"/>
                <a:ea typeface="微软雅黑" panose="020B0503020204020204" pitchFamily="34" charset="-122"/>
              </a:rPr>
              <a:t>孟祥保和张璇在解读《科研数据管理的现实》时指出：与稳步前行的欧美发达国家的大学科研数据管理实践相比，国内大学科研数据管理实践步履维艰。专业馆员认为影响图书馆开展科研数据管理服务的主要因素是技术资源、人力资源、研究人员对图书馆的看法、领导支持力度、沟通与合作。</a:t>
            </a:r>
            <a:endParaRPr lang="zh-CN" altLang="en-US" sz="2400" b="1" spc="0" noProof="0" dirty="0">
              <a:ln>
                <a:noFill/>
              </a:ln>
              <a:solidFill>
                <a:schemeClr val="accent1">
                  <a:lumMod val="50000"/>
                </a:schemeClr>
              </a:solidFill>
              <a:effectLst/>
              <a:uLnTx/>
              <a:latin typeface="微软雅黑" panose="020B0503020204020204" pitchFamily="34" charset="-122"/>
              <a:ea typeface="微软雅黑" panose="020B0503020204020204" pitchFamily="34" charset="-122"/>
            </a:endParaRPr>
          </a:p>
          <a:p>
            <a:pPr marL="0" indent="0"/>
            <a:r>
              <a:rPr lang="zh-CN" altLang="en-US" sz="1800" spc="0" noProof="0" dirty="0">
                <a:ln>
                  <a:noFill/>
                </a:ln>
                <a:solidFill>
                  <a:schemeClr val="accent1">
                    <a:lumMod val="50000"/>
                  </a:schemeClr>
                </a:solidFill>
                <a:effectLst/>
                <a:uLnTx/>
                <a:latin typeface="微软雅黑" panose="020B0503020204020204" pitchFamily="34" charset="-122"/>
                <a:ea typeface="微软雅黑" panose="020B0503020204020204" pitchFamily="34" charset="-122"/>
                <a:sym typeface="+mn-ea"/>
              </a:rPr>
              <a:t>（图书情报工作，2019年4月，38-46）</a:t>
            </a:r>
            <a:endParaRPr lang="zh-CN" altLang="en-US" sz="1800" spc="0" noProof="0" dirty="0">
              <a:ln>
                <a:noFill/>
              </a:ln>
              <a:solidFill>
                <a:schemeClr val="accent1">
                  <a:lumMod val="50000"/>
                </a:schemeClr>
              </a:solidFill>
              <a:effectLst/>
              <a:uLnTx/>
              <a:latin typeface="微软雅黑" panose="020B0503020204020204" pitchFamily="34" charset="-122"/>
              <a:ea typeface="微软雅黑" panose="020B0503020204020204" pitchFamily="34" charset="-122"/>
              <a:sym typeface="+mn-ea"/>
            </a:endParaRPr>
          </a:p>
        </p:txBody>
      </p:sp>
      <p:sp>
        <p:nvSpPr>
          <p:cNvPr id="10" name="圆角矩形 9"/>
          <p:cNvSpPr/>
          <p:nvPr/>
        </p:nvSpPr>
        <p:spPr>
          <a:xfrm>
            <a:off x="6562725" y="278765"/>
            <a:ext cx="2402840" cy="873125"/>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p>
            <a:pPr marL="0" indent="0" algn="ctr">
              <a:buNone/>
            </a:pPr>
            <a:r>
              <a:rPr lang="zh-CN" altLang="en-US" sz="2800" b="1" noProof="0" dirty="0">
                <a:ln>
                  <a:noFill/>
                </a:ln>
                <a:solidFill>
                  <a:schemeClr val="bg1"/>
                </a:solidFill>
                <a:effectLst/>
                <a:uLnTx/>
                <a:uFillTx/>
                <a:latin typeface="微软雅黑" panose="020B0503020204020204" pitchFamily="34" charset="-122"/>
                <a:ea typeface="微软雅黑" panose="020B0503020204020204" pitchFamily="34" charset="-122"/>
                <a:sym typeface="+mn-ea"/>
              </a:rPr>
              <a:t>关键在</a:t>
            </a:r>
            <a:r>
              <a:rPr lang="zh-CN" altLang="en-US" sz="2800" b="1" noProof="0" dirty="0">
                <a:ln>
                  <a:noFill/>
                </a:ln>
                <a:solidFill>
                  <a:schemeClr val="bg1"/>
                </a:solidFill>
                <a:effectLst/>
                <a:uLnTx/>
                <a:uFillTx/>
                <a:latin typeface="微软雅黑" panose="020B0503020204020204" pitchFamily="34" charset="-122"/>
                <a:ea typeface="微软雅黑" panose="020B0503020204020204" pitchFamily="34" charset="-122"/>
                <a:sym typeface="+mn-ea"/>
              </a:rPr>
              <a:t>认识</a:t>
            </a:r>
            <a:endParaRPr lang="zh-CN" altLang="en-US" sz="2800" b="1" noProof="0" dirty="0">
              <a:ln>
                <a:noFill/>
              </a:ln>
              <a:solidFill>
                <a:schemeClr val="bg1"/>
              </a:solidFill>
              <a:effectLst/>
              <a:uLnTx/>
              <a:uFillTx/>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1"/>
          <p:cNvSpPr txBox="1"/>
          <p:nvPr/>
        </p:nvSpPr>
        <p:spPr>
          <a:xfrm>
            <a:off x="2432482" y="1303956"/>
            <a:ext cx="828675" cy="754856"/>
          </a:xfrm>
          <a:prstGeom prst="rect">
            <a:avLst/>
          </a:prstGeom>
          <a:noFill/>
          <a:ln w="9525">
            <a:noFill/>
          </a:ln>
        </p:spPr>
        <p:txBody>
          <a:bodyPr vert="eaVert" wrap="square">
            <a:spAutoFit/>
          </a:bodyPr>
          <a:lstStyle/>
          <a:p>
            <a:pPr defTabSz="914400"/>
            <a:r>
              <a:rPr lang="zh-CN" altLang="en-US" sz="2100" b="1" dirty="0">
                <a:solidFill>
                  <a:prstClr val="black"/>
                </a:solidFill>
                <a:latin typeface="黑体" panose="02010609060101010101" pitchFamily="49" charset="-122"/>
                <a:ea typeface="黑体" panose="02010609060101010101" pitchFamily="49" charset="-122"/>
              </a:rPr>
              <a:t>基于拥有</a:t>
            </a:r>
            <a:endParaRPr lang="zh-CN" altLang="en-US" sz="2100" b="1" dirty="0">
              <a:solidFill>
                <a:prstClr val="black"/>
              </a:solidFill>
              <a:latin typeface="黑体" panose="02010609060101010101" pitchFamily="49" charset="-122"/>
              <a:ea typeface="黑体" panose="02010609060101010101" pitchFamily="49" charset="-122"/>
            </a:endParaRPr>
          </a:p>
        </p:txBody>
      </p:sp>
      <p:sp>
        <p:nvSpPr>
          <p:cNvPr id="4101" name="TextBox 9"/>
          <p:cNvSpPr txBox="1"/>
          <p:nvPr/>
        </p:nvSpPr>
        <p:spPr>
          <a:xfrm>
            <a:off x="2424862" y="3321368"/>
            <a:ext cx="828675" cy="754856"/>
          </a:xfrm>
          <a:prstGeom prst="rect">
            <a:avLst/>
          </a:prstGeom>
          <a:noFill/>
          <a:ln w="9525">
            <a:noFill/>
          </a:ln>
        </p:spPr>
        <p:txBody>
          <a:bodyPr vert="eaVert" wrap="square">
            <a:spAutoFit/>
          </a:bodyPr>
          <a:lstStyle/>
          <a:p>
            <a:pPr defTabSz="914400"/>
            <a:r>
              <a:rPr lang="zh-CN" altLang="en-US" sz="2100" b="1" dirty="0">
                <a:solidFill>
                  <a:prstClr val="black"/>
                </a:solidFill>
                <a:latin typeface="黑体" panose="02010609060101010101" pitchFamily="49" charset="-122"/>
                <a:ea typeface="黑体" panose="02010609060101010101" pitchFamily="49" charset="-122"/>
              </a:rPr>
              <a:t>基于使用</a:t>
            </a:r>
            <a:endParaRPr lang="zh-CN" altLang="en-US" sz="2100" b="1" dirty="0">
              <a:solidFill>
                <a:prstClr val="black"/>
              </a:solidFill>
              <a:latin typeface="黑体" panose="02010609060101010101" pitchFamily="49" charset="-122"/>
              <a:ea typeface="黑体" panose="02010609060101010101" pitchFamily="49" charset="-122"/>
            </a:endParaRPr>
          </a:p>
        </p:txBody>
      </p:sp>
      <p:sp>
        <p:nvSpPr>
          <p:cNvPr id="4102" name="TextBox 10"/>
          <p:cNvSpPr txBox="1"/>
          <p:nvPr/>
        </p:nvSpPr>
        <p:spPr>
          <a:xfrm>
            <a:off x="5357714" y="1301488"/>
            <a:ext cx="828675" cy="754857"/>
          </a:xfrm>
          <a:prstGeom prst="rect">
            <a:avLst/>
          </a:prstGeom>
          <a:noFill/>
          <a:ln w="9525">
            <a:noFill/>
          </a:ln>
        </p:spPr>
        <p:txBody>
          <a:bodyPr vert="eaVert" wrap="square">
            <a:spAutoFit/>
          </a:bodyPr>
          <a:lstStyle/>
          <a:p>
            <a:pPr defTabSz="914400"/>
            <a:r>
              <a:rPr lang="zh-CN" altLang="en-US" sz="2100" b="1" dirty="0">
                <a:solidFill>
                  <a:prstClr val="black"/>
                </a:solidFill>
                <a:latin typeface="黑体" panose="02010609060101010101" pitchFamily="49" charset="-122"/>
                <a:ea typeface="黑体" panose="02010609060101010101" pitchFamily="49" charset="-122"/>
              </a:rPr>
              <a:t>基于空间</a:t>
            </a:r>
            <a:endParaRPr lang="zh-CN" altLang="en-US" sz="2100" b="1" dirty="0">
              <a:solidFill>
                <a:prstClr val="black"/>
              </a:solidFill>
              <a:latin typeface="黑体" panose="02010609060101010101" pitchFamily="49" charset="-122"/>
              <a:ea typeface="黑体" panose="02010609060101010101" pitchFamily="49" charset="-122"/>
            </a:endParaRPr>
          </a:p>
        </p:txBody>
      </p:sp>
      <p:sp>
        <p:nvSpPr>
          <p:cNvPr id="4103" name="TextBox 11"/>
          <p:cNvSpPr txBox="1"/>
          <p:nvPr/>
        </p:nvSpPr>
        <p:spPr>
          <a:xfrm>
            <a:off x="5357714" y="3263951"/>
            <a:ext cx="828675" cy="812543"/>
          </a:xfrm>
          <a:prstGeom prst="rect">
            <a:avLst/>
          </a:prstGeom>
          <a:noFill/>
          <a:ln w="9525">
            <a:noFill/>
          </a:ln>
        </p:spPr>
        <p:txBody>
          <a:bodyPr vert="eaVert" wrap="square">
            <a:spAutoFit/>
          </a:bodyPr>
          <a:lstStyle/>
          <a:p>
            <a:pPr defTabSz="914400"/>
            <a:r>
              <a:rPr lang="zh-CN" altLang="en-US" sz="2100" b="1" dirty="0">
                <a:solidFill>
                  <a:prstClr val="black"/>
                </a:solidFill>
                <a:latin typeface="黑体" panose="02010609060101010101" pitchFamily="49" charset="-122"/>
                <a:ea typeface="黑体" panose="02010609060101010101" pitchFamily="49" charset="-122"/>
              </a:rPr>
              <a:t>基于时间</a:t>
            </a:r>
            <a:endParaRPr lang="zh-CN" altLang="en-US" sz="2100" b="1" dirty="0">
              <a:solidFill>
                <a:prstClr val="black"/>
              </a:solidFill>
              <a:latin typeface="黑体" panose="02010609060101010101" pitchFamily="49" charset="-122"/>
              <a:ea typeface="黑体" panose="02010609060101010101" pitchFamily="49" charset="-122"/>
            </a:endParaRPr>
          </a:p>
        </p:txBody>
      </p:sp>
      <p:pic>
        <p:nvPicPr>
          <p:cNvPr id="4104" name="Picture 6" descr="D:\工作\漫画\基于使用1.png"/>
          <p:cNvPicPr>
            <a:picLocks noChangeAspect="1"/>
          </p:cNvPicPr>
          <p:nvPr/>
        </p:nvPicPr>
        <p:blipFill>
          <a:blip r:embed="rId1"/>
          <a:stretch>
            <a:fillRect/>
          </a:stretch>
        </p:blipFill>
        <p:spPr>
          <a:xfrm>
            <a:off x="3657070" y="2763173"/>
            <a:ext cx="1441847" cy="1960960"/>
          </a:xfrm>
          <a:prstGeom prst="rect">
            <a:avLst/>
          </a:prstGeom>
          <a:noFill/>
          <a:ln w="9525">
            <a:noFill/>
          </a:ln>
        </p:spPr>
      </p:pic>
      <p:pic>
        <p:nvPicPr>
          <p:cNvPr id="4105" name="Picture 6" descr="D:\工作\漫画\基于拥有1.png"/>
          <p:cNvPicPr>
            <a:picLocks noChangeAspect="1"/>
          </p:cNvPicPr>
          <p:nvPr/>
        </p:nvPicPr>
        <p:blipFill>
          <a:blip r:embed="rId2"/>
          <a:stretch>
            <a:fillRect/>
          </a:stretch>
        </p:blipFill>
        <p:spPr>
          <a:xfrm>
            <a:off x="3391089" y="642016"/>
            <a:ext cx="1837135" cy="1521619"/>
          </a:xfrm>
          <a:prstGeom prst="rect">
            <a:avLst/>
          </a:prstGeom>
          <a:noFill/>
          <a:ln w="9525">
            <a:noFill/>
          </a:ln>
        </p:spPr>
      </p:pic>
      <p:cxnSp>
        <p:nvCxnSpPr>
          <p:cNvPr id="4106" name="直接连接符 2"/>
          <p:cNvCxnSpPr/>
          <p:nvPr/>
        </p:nvCxnSpPr>
        <p:spPr>
          <a:xfrm>
            <a:off x="2521319" y="2451974"/>
            <a:ext cx="3830955" cy="6985"/>
          </a:xfrm>
          <a:prstGeom prst="line">
            <a:avLst/>
          </a:prstGeom>
          <a:ln w="9525" cap="flat" cmpd="sng">
            <a:solidFill>
              <a:schemeClr val="tx1"/>
            </a:solidFill>
            <a:prstDash val="solid"/>
            <a:headEnd type="none" w="med" len="med"/>
            <a:tailEnd type="none" w="med" len="med"/>
          </a:ln>
        </p:spPr>
      </p:cxnSp>
      <p:sp>
        <p:nvSpPr>
          <p:cNvPr id="3" name="Rectangle 2"/>
          <p:cNvSpPr/>
          <p:nvPr/>
        </p:nvSpPr>
        <p:spPr>
          <a:xfrm>
            <a:off x="61595" y="1301750"/>
            <a:ext cx="2363470" cy="2922905"/>
          </a:xfrm>
          <a:prstGeom prst="rect">
            <a:avLst/>
          </a:prstGeom>
        </p:spPr>
        <p:txBody>
          <a:bodyPr wrap="square">
            <a:spAutoFit/>
          </a:bodyPr>
          <a:lstStyle/>
          <a:p>
            <a:r>
              <a:rPr lang="zh-CN" altLang="en-US" sz="23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以前，知识存储环境是以空间为基础的，知识的消费模式是以拥有为基础的，所以知识静卧在容器中是不产生价值的。</a:t>
            </a:r>
            <a:endParaRPr lang="zh-CN" altLang="en-US" sz="23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endParaRPr>
          </a:p>
        </p:txBody>
      </p:sp>
      <p:sp>
        <p:nvSpPr>
          <p:cNvPr id="6" name="Rectangle 5"/>
          <p:cNvSpPr/>
          <p:nvPr/>
        </p:nvSpPr>
        <p:spPr>
          <a:xfrm>
            <a:off x="6444615" y="1861185"/>
            <a:ext cx="2561590" cy="2214880"/>
          </a:xfrm>
          <a:prstGeom prst="rect">
            <a:avLst/>
          </a:prstGeom>
        </p:spPr>
        <p:txBody>
          <a:bodyPr wrap="square">
            <a:spAutoFit/>
          </a:bodyPr>
          <a:lstStyle/>
          <a:p>
            <a:pPr lvl="0" algn="l">
              <a:buClrTx/>
              <a:buSzTx/>
              <a:buFontTx/>
            </a:pPr>
            <a:r>
              <a:rPr lang="zh-CN" altLang="en-US" sz="23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现在，以时间为基础的网络形态和以使用为基础的消费模式正在形成，为释放知识能量创造了条件。</a:t>
            </a:r>
            <a:endParaRPr lang="zh-CN" altLang="en-US" sz="23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endParaRPr>
          </a:p>
        </p:txBody>
      </p:sp>
      <p:sp>
        <p:nvSpPr>
          <p:cNvPr id="10" name="圆角矩形 9"/>
          <p:cNvSpPr/>
          <p:nvPr/>
        </p:nvSpPr>
        <p:spPr>
          <a:xfrm>
            <a:off x="6139815" y="55245"/>
            <a:ext cx="3004185" cy="1115695"/>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p>
            <a:pPr marL="0" marR="0" lvl="0" indent="0" algn="l" defTabSz="914400" rtl="0" eaLnBrk="1" fontAlgn="base" latinLnBrk="0" hangingPunct="1">
              <a:lnSpc>
                <a:spcPct val="100000"/>
              </a:lnSpc>
              <a:spcBef>
                <a:spcPct val="0"/>
              </a:spcBef>
              <a:spcAft>
                <a:spcPct val="0"/>
              </a:spcAft>
              <a:buClrTx/>
              <a:buSzTx/>
              <a:buFontTx/>
              <a:buNone/>
              <a:defRPr/>
            </a:pPr>
            <a:r>
              <a:rPr lang="zh-CN" altLang="en-US" sz="2400" b="1" noProof="0" dirty="0">
                <a:ln>
                  <a:noFill/>
                </a:ln>
                <a:solidFill>
                  <a:schemeClr val="bg1"/>
                </a:solidFill>
                <a:effectLst/>
                <a:uLnTx/>
                <a:uFillTx/>
                <a:latin typeface="微软雅黑" panose="020B0503020204020204" pitchFamily="34" charset="-122"/>
                <a:ea typeface="微软雅黑" panose="020B0503020204020204" pitchFamily="34" charset="-122"/>
                <a:sym typeface="+mn-ea"/>
              </a:rPr>
              <a:t>知识存储模式和知识消费模式发生了</a:t>
            </a:r>
            <a:r>
              <a:rPr lang="zh-CN" altLang="en-US" sz="2400" b="1" noProof="0" dirty="0">
                <a:ln>
                  <a:noFill/>
                </a:ln>
                <a:solidFill>
                  <a:schemeClr val="bg1"/>
                </a:solidFill>
                <a:effectLst/>
                <a:uLnTx/>
                <a:uFillTx/>
                <a:latin typeface="微软雅黑" panose="020B0503020204020204" pitchFamily="34" charset="-122"/>
                <a:ea typeface="微软雅黑" panose="020B0503020204020204" pitchFamily="34" charset="-122"/>
                <a:sym typeface="+mn-ea"/>
              </a:rPr>
              <a:t>变化</a:t>
            </a:r>
            <a:endParaRPr lang="zh-CN" altLang="en-US" sz="2400" b="1" noProof="0" dirty="0">
              <a:ln>
                <a:noFill/>
              </a:ln>
              <a:solidFill>
                <a:schemeClr val="bg1"/>
              </a:solidFill>
              <a:effectLst/>
              <a:uLnTx/>
              <a:uFillTx/>
              <a:latin typeface="微软雅黑" panose="020B0503020204020204" pitchFamily="34" charset="-122"/>
              <a:ea typeface="微软雅黑" panose="020B0503020204020204" pitchFamily="34" charset="-122"/>
              <a:sym typeface="+mn-ea"/>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4049395" y="1927860"/>
            <a:ext cx="4921885" cy="1619250"/>
          </a:xfrm>
        </p:spPr>
        <p:txBody>
          <a:bodyPr/>
          <a:p>
            <a:pPr marL="0" indent="0" algn="l">
              <a:buClrTx/>
              <a:buSzTx/>
              <a:buNone/>
            </a:pP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第一秩序——约定俗成的秩序</a:t>
            </a:r>
            <a:endPar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endParaRPr>
          </a:p>
          <a:p>
            <a:pPr marL="0" indent="0" algn="l">
              <a:buClrTx/>
              <a:buSzTx/>
              <a:buNone/>
            </a:pP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第二秩序——科学秩序</a:t>
            </a:r>
            <a:endPar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endParaRPr>
          </a:p>
          <a:p>
            <a:pPr marL="0" indent="0" algn="l">
              <a:buClrTx/>
              <a:buSzTx/>
              <a:buNone/>
            </a:pP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第三秩序——无秩序（disorder）</a:t>
            </a:r>
            <a:endPar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endParaRPr>
          </a:p>
          <a:p>
            <a:pPr marL="0" indent="0" algn="l">
              <a:buClrTx/>
              <a:buSzTx/>
              <a:buNone/>
            </a:pPr>
            <a:endParaRPr lang="zh-CN" altLang="en-US" sz="2400" b="1" dirty="0">
              <a:solidFill>
                <a:schemeClr val="accent1">
                  <a:lumMod val="50000"/>
                </a:schemeClr>
              </a:solidFill>
              <a:latin typeface="MingLiU" panose="02020509000000000000" pitchFamily="49" charset="-120"/>
              <a:ea typeface="宋体" panose="02010600030101010101" pitchFamily="2" charset="-122"/>
              <a:sym typeface="+mn-ea"/>
            </a:endParaRPr>
          </a:p>
          <a:p>
            <a:pPr marL="0" indent="0" algn="l">
              <a:buClrTx/>
              <a:buSzTx/>
              <a:buNone/>
            </a:pP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混沌是美好的，且充满了机会</a:t>
            </a:r>
            <a:endPar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endParaRPr>
          </a:p>
          <a:p>
            <a:pPr marL="0" indent="0" algn="l">
              <a:buClrTx/>
              <a:buSzTx/>
              <a:buNone/>
            </a:pPr>
            <a:endPar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endParaRPr>
          </a:p>
        </p:txBody>
      </p:sp>
      <p:sp>
        <p:nvSpPr>
          <p:cNvPr id="10" name="圆角矩形 9"/>
          <p:cNvSpPr/>
          <p:nvPr/>
        </p:nvSpPr>
        <p:spPr>
          <a:xfrm>
            <a:off x="4453255" y="262890"/>
            <a:ext cx="4114165" cy="908050"/>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p>
            <a:pPr marL="0" indent="0" algn="ctr">
              <a:buNone/>
            </a:pPr>
            <a:r>
              <a:rPr lang="zh-CN" altLang="en-US" sz="2400" b="1" noProof="0" dirty="0">
                <a:ln>
                  <a:noFill/>
                </a:ln>
                <a:solidFill>
                  <a:schemeClr val="bg1"/>
                </a:solidFill>
                <a:effectLst/>
                <a:uLnTx/>
                <a:uFillTx/>
                <a:latin typeface="微软雅黑" panose="020B0503020204020204" pitchFamily="34" charset="-122"/>
                <a:ea typeface="微软雅黑" panose="020B0503020204020204" pitchFamily="34" charset="-122"/>
                <a:sym typeface="+mn-ea"/>
              </a:rPr>
              <a:t>大卫</a:t>
            </a:r>
            <a:r>
              <a:rPr lang="en-US" altLang="zh-CN" sz="2400" b="1" noProof="0" dirty="0">
                <a:ln>
                  <a:noFill/>
                </a:ln>
                <a:solidFill>
                  <a:schemeClr val="bg1"/>
                </a:solidFill>
                <a:effectLst/>
                <a:uLnTx/>
                <a:uFillTx/>
                <a:latin typeface="微软雅黑" panose="020B0503020204020204" pitchFamily="34" charset="-122"/>
                <a:ea typeface="微软雅黑" panose="020B0503020204020204" pitchFamily="34" charset="-122"/>
                <a:sym typeface="+mn-ea"/>
              </a:rPr>
              <a:t> </a:t>
            </a:r>
            <a:r>
              <a:rPr lang="zh-CN" altLang="en-US" sz="2400" b="1" noProof="0" dirty="0">
                <a:ln>
                  <a:noFill/>
                </a:ln>
                <a:solidFill>
                  <a:schemeClr val="bg1"/>
                </a:solidFill>
                <a:effectLst/>
                <a:uLnTx/>
                <a:uFillTx/>
                <a:latin typeface="微软雅黑" panose="020B0503020204020204" pitchFamily="34" charset="-122"/>
                <a:ea typeface="微软雅黑" panose="020B0503020204020204" pitchFamily="34" charset="-122"/>
                <a:sym typeface="+mn-ea"/>
              </a:rPr>
              <a:t>温伯格：一切都是</a:t>
            </a:r>
            <a:r>
              <a:rPr lang="zh-CN" altLang="en-US" sz="2400" b="1" noProof="0" dirty="0">
                <a:ln>
                  <a:noFill/>
                </a:ln>
                <a:solidFill>
                  <a:schemeClr val="bg1"/>
                </a:solidFill>
                <a:effectLst/>
                <a:uLnTx/>
                <a:uFillTx/>
                <a:latin typeface="微软雅黑" panose="020B0503020204020204" pitchFamily="34" charset="-122"/>
                <a:ea typeface="微软雅黑" panose="020B0503020204020204" pitchFamily="34" charset="-122"/>
                <a:sym typeface="+mn-ea"/>
              </a:rPr>
              <a:t>碎片</a:t>
            </a:r>
            <a:endParaRPr lang="zh-CN" altLang="en-US" sz="2400" b="1" noProof="0" dirty="0">
              <a:ln>
                <a:noFill/>
              </a:ln>
              <a:solidFill>
                <a:schemeClr val="bg1"/>
              </a:solidFill>
              <a:effectLst/>
              <a:uLnTx/>
              <a:uFillTx/>
              <a:latin typeface="微软雅黑" panose="020B0503020204020204" pitchFamily="34" charset="-122"/>
              <a:ea typeface="微软雅黑" panose="020B0503020204020204" pitchFamily="34" charset="-122"/>
              <a:sym typeface="+mn-ea"/>
            </a:endParaRPr>
          </a:p>
        </p:txBody>
      </p:sp>
      <p:pic>
        <p:nvPicPr>
          <p:cNvPr id="4" name="图片 3"/>
          <p:cNvPicPr/>
          <p:nvPr/>
        </p:nvPicPr>
        <p:blipFill>
          <a:blip r:embed="rId1"/>
          <a:stretch>
            <a:fillRect/>
          </a:stretch>
        </p:blipFill>
        <p:spPr>
          <a:xfrm>
            <a:off x="146812" y="85725"/>
            <a:ext cx="3374136" cy="51435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userDrawn="1">
            <p:custDataLst>
              <p:tags r:id="rId1"/>
            </p:custDataLst>
          </p:nvPr>
        </p:nvSpPr>
        <p:spPr>
          <a:xfrm>
            <a:off x="0" y="2286000"/>
            <a:ext cx="9144000" cy="2857500"/>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350">
              <a:solidFill>
                <a:schemeClr val="lt1"/>
              </a:solidFill>
              <a:latin typeface="微软雅黑" panose="020B0503020204020204" pitchFamily="34" charset="-122"/>
              <a:ea typeface="微软雅黑" panose="020B0503020204020204" pitchFamily="34" charset="-122"/>
              <a:sym typeface="+mn-ea"/>
            </a:endParaRPr>
          </a:p>
        </p:txBody>
      </p:sp>
      <p:sp useBgFill="1">
        <p:nvSpPr>
          <p:cNvPr id="5" name="矩形 4"/>
          <p:cNvSpPr/>
          <p:nvPr>
            <p:custDataLst>
              <p:tags r:id="rId2"/>
            </p:custDataLst>
          </p:nvPr>
        </p:nvSpPr>
        <p:spPr>
          <a:xfrm>
            <a:off x="676910" y="1244600"/>
            <a:ext cx="8100695" cy="2776220"/>
          </a:xfrm>
          <a:prstGeom prst="rect">
            <a:avLst/>
          </a:prstGeom>
          <a:ln>
            <a:noFill/>
          </a:ln>
          <a:effectLst>
            <a:outerShdw blurRad="127000" dist="38100" dir="5400000" algn="t" rotWithShape="0">
              <a:schemeClr val="dk1">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270000" rIns="270000" numCol="1" spcCol="0" rtlCol="0" fromWordArt="0" anchor="ctr" anchorCtr="0" forceAA="0" compatLnSpc="1">
            <a:noAutofit/>
          </a:bodyPr>
          <a:lstStyle/>
          <a:p>
            <a:pPr algn="just">
              <a:lnSpc>
                <a:spcPct val="130000"/>
              </a:lnSpc>
            </a:pPr>
            <a:endParaRPr lang="zh-CN" altLang="en-US" sz="1350" spc="150" dirty="0">
              <a:ln w="3175">
                <a:noFill/>
                <a:prstDash val="dash"/>
              </a:ln>
              <a:solidFill>
                <a:srgbClr val="262626"/>
              </a:solidFill>
              <a:uFillTx/>
              <a:latin typeface="+mn-ea"/>
              <a:ea typeface="微软雅黑" panose="020B0503020204020204" pitchFamily="34" charset="-122"/>
              <a:cs typeface="微软雅黑" panose="020B0503020204020204" pitchFamily="34" charset="-122"/>
              <a:sym typeface="+mn-ea"/>
            </a:endParaRPr>
          </a:p>
        </p:txBody>
      </p:sp>
      <p:sp>
        <p:nvSpPr>
          <p:cNvPr id="3" name="文本框 2"/>
          <p:cNvSpPr txBox="1"/>
          <p:nvPr/>
        </p:nvSpPr>
        <p:spPr>
          <a:xfrm>
            <a:off x="1253490" y="1538605"/>
            <a:ext cx="7071995" cy="2199005"/>
          </a:xfrm>
          <a:prstGeom prst="rect">
            <a:avLst/>
          </a:prstGeom>
          <a:noFill/>
        </p:spPr>
        <p:txBody>
          <a:bodyPr wrap="square" rtlCol="0" anchor="t">
            <a:noAutofit/>
          </a:bodyPr>
          <a:p>
            <a:r>
              <a:rPr lang="en-US" altLang="zh-CN" sz="2400" b="1" dirty="0">
                <a:solidFill>
                  <a:schemeClr val="accent1">
                    <a:lumMod val="50000"/>
                  </a:schemeClr>
                </a:solidFill>
                <a:latin typeface="MingLiU" panose="02020509000000000000" pitchFamily="49" charset="-120"/>
                <a:ea typeface="MingLiU" panose="02020509000000000000" pitchFamily="49" charset="-120"/>
                <a:sym typeface="+mn-ea"/>
              </a:rPr>
              <a:t>       </a:t>
            </a:r>
            <a:r>
              <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rPr>
              <a:t>未来发展中，语言和技术不再是障碍，这些都是可以靠现代手段克服的，关键在于激发资源和知识的流动性，通过连接（connection），将区域资源和知识释放出来，这一切都需要健全的基础设施，中国在基础设施建设，包括知识基础设施建设方面是大有作为的。</a:t>
            </a:r>
            <a:endParaRPr lang="zh-CN" altLang="en-US" sz="2400" b="1"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endParaRPr>
          </a:p>
          <a:p>
            <a:endParaRPr lang="zh-CN" altLang="en-US" sz="2400" b="1" dirty="0">
              <a:solidFill>
                <a:schemeClr val="accent1">
                  <a:lumMod val="50000"/>
                </a:schemeClr>
              </a:solidFill>
              <a:latin typeface="MingLiU" panose="02020509000000000000" pitchFamily="49" charset="-120"/>
              <a:ea typeface="MingLiU" panose="02020509000000000000" pitchFamily="49" charset="-120"/>
              <a:sym typeface="+mn-ea"/>
            </a:endParaRPr>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矩形 6"/>
          <p:cNvSpPr/>
          <p:nvPr/>
        </p:nvSpPr>
        <p:spPr>
          <a:xfrm>
            <a:off x="0" y="971550"/>
            <a:ext cx="9144000" cy="193198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3795" name="文本框 58"/>
          <p:cNvSpPr txBox="1"/>
          <p:nvPr/>
        </p:nvSpPr>
        <p:spPr>
          <a:xfrm>
            <a:off x="2111375" y="1525588"/>
            <a:ext cx="5032375" cy="762000"/>
          </a:xfrm>
          <a:prstGeom prst="rect">
            <a:avLst/>
          </a:prstGeom>
          <a:noFill/>
          <a:ln w="9525">
            <a:noFill/>
          </a:ln>
        </p:spPr>
        <p:txBody>
          <a:bodyPr lIns="68580" tIns="34290" rIns="68580" bIns="34290">
            <a:spAutoFit/>
          </a:bodyPr>
          <a:p>
            <a:pPr algn="r"/>
            <a:r>
              <a:rPr lang="zh-CN" altLang="en-US" sz="4500" b="1" dirty="0">
                <a:solidFill>
                  <a:schemeClr val="bg1"/>
                </a:solidFill>
                <a:latin typeface="微软雅黑" panose="020B0503020204020204" pitchFamily="34" charset="-122"/>
                <a:ea typeface="微软雅黑" panose="020B0503020204020204" pitchFamily="34" charset="-122"/>
              </a:rPr>
              <a:t>请各位批评指正！</a:t>
            </a:r>
            <a:endParaRPr lang="zh-CN" altLang="en-US" sz="45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8440_1*i*1"/>
  <p:tag name="KSO_WM_UNIT_LAYERLEVEL" val="1"/>
  <p:tag name="KSO_WM_TAG_VERSION" val="3.0"/>
  <p:tag name="KSO_WM_BEAUTIFY_FLAG" val="#wm#"/>
  <p:tag name="KSO_WM_UNIT_TYPE" val="i"/>
  <p:tag name="KSO_WM_UNIT_INDEX" val="1"/>
  <p:tag name="KSO_WM_SLIDE_BACKGROUND_TYPE" val="bottomTop"/>
  <p:tag name="KSO_WM_SLIDE_BK_DARK_LIGHT" val="2"/>
  <p:tag name="KSO_WM_UNIT_BK_DARK_LIGHT" val="2"/>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 name="KSO_WM_TEMPLATE_CATEGORY" val="custom"/>
  <p:tag name="KSO_WM_TEMPLATE_INDEX" val="20238440"/>
  <p:tag name="KSO_WM_TEMPLATE_ASSEMBLE_XID" val="637600a50c9383becde15bb6"/>
  <p:tag name="KSO_WM_TEMPLATE_ASSEMBLE_GROUPID" val="637600a50c9383becde15bb6"/>
</p:tagLst>
</file>

<file path=ppt/tags/tag2.xml><?xml version="1.0" encoding="utf-8"?>
<p:tagLst xmlns:p="http://schemas.openxmlformats.org/presentationml/2006/main">
  <p:tag name="KSO_WM_UNIT_BLOCK" val="0"/>
  <p:tag name="KSO_WM_UNIT_HIGHLIGHT" val="0"/>
  <p:tag name="KSO_WM_UNIT_COMPATIBLE" val="0"/>
  <p:tag name="KSO_WM_UNIT_DIAGRAM_ISNUMVISUAL" val="0"/>
  <p:tag name="KSO_WM_UNIT_DIAGRAM_ISREFERUNIT" val="0"/>
  <p:tag name="KSO_WM_UNIT_TYPE" val="i"/>
  <p:tag name="KSO_WM_UNIT_INDEX" val="2"/>
  <p:tag name="KSO_WM_UNIT_ID" val="custom20238440_1*i*2"/>
  <p:tag name="KSO_WM_TEMPLATE_CATEGORY" val="custom"/>
  <p:tag name="KSO_WM_TEMPLATE_INDEX" val="20238440"/>
  <p:tag name="KSO_WM_UNIT_LAYERLEVEL" val="1"/>
  <p:tag name="KSO_WM_TAG_VERSION" val="3.0"/>
  <p:tag name="KSO_WM_BEAUTIFY_FLAG" val="#wm#"/>
  <p:tag name="KSO_WM_CHIP_GROUPID" val="5eda18a25860357932c55e72"/>
  <p:tag name="KSO_WM_UNIT_SM_LIMIT_TYPE" val="2"/>
  <p:tag name="KSO_WM_UNIT_DECORATE_INFO" val="{&quot;DecorateInfoH&quot;:{&quot;IsAbs&quot;:false},&quot;DecorateInfoW&quot;:{&quot;IsAbs&quot;:false},&quot;DecorateInfoX&quot;:{&quot;IsAbs&quot;:false,&quot;Pos&quot;:1},&quot;DecorateInfoY&quot;:{&quot;IsAbs&quot;:false,&quot;Pos&quot;:1},&quot;ReferentInfo&quot;:{&quot;Id&quot;:&quot;72e7dc758fee4e6db4f5488c2d49ac62&quot;,&quot;X&quot;:{&quot;Pos&quot;:1},&quot;Y&quot;:{&quot;Pos&quot;:1}},&quot;whChangeMode&quot;:0}"/>
  <p:tag name="KSO_WM_UNIT_DEC_AREA_ID" val="0a8fc41e3c7145f98573150470e3ff5e"/>
  <p:tag name="KSO_WM_CHIP_XID" val="5eda18ef5860357932c55e83"/>
  <p:tag name="KSO_WM_UNIT_FILL_FORE_SCHEMECOLOR_INDEX_BRIGHTNESS" val="0"/>
  <p:tag name="KSO_WM_UNIT_FILL_FORE_SCHEMECOLOR_INDEX" val="14"/>
  <p:tag name="KSO_WM_UNIT_FILL_TYPE" val="1"/>
  <p:tag name="KSO_WM_UNIT_SHADOW_SCHEMECOLOR_INDEX_BRIGHTNESS" val="0"/>
  <p:tag name="KSO_WM_UNIT_SHADOW_SCHEMECOLOR_INDEX" val="13"/>
  <p:tag name="KSO_WM_UNIT_VALUE" val="864"/>
  <p:tag name="KSO_WM_TEMPLATE_ASSEMBLE_XID" val="637600a50c9383becde15bb6"/>
  <p:tag name="KSO_WM_TEMPLATE_ASSEMBLE_GROUPID" val="637600a50c9383becde15bb6"/>
</p:tagLst>
</file>

<file path=ppt/tags/tag3.xml><?xml version="1.0" encoding="utf-8"?>
<p:tagLst xmlns:p="http://schemas.openxmlformats.org/presentationml/2006/main">
  <p:tag name="KSO_WM_BEAUTIFY_FLAG" val="#wm#"/>
  <p:tag name="KSO_WM_TEMPLATE_CATEGORY" val="custom"/>
  <p:tag name="KSO_WM_TEMPLATE_INDEX" val="20238440"/>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44444444799999999,&quot;topAbs&quot;:false,&quot;type&quot;:&quot;bottomTop&quot;},{&quot;bottom&quot;:0,&quot;bottomAbs&quot;:false,&quot;left&quot;:0,&quot;leftAbs&quot;:false,&quot;right&quot;:0,&quot;rightAbs&quot;:false,&quot;top&quot;:0,&quot;topAbs&quot;:false,&quot;type&quot;:&quot;general&quot;}],&quot;id&quot;:&quot;2022-11-17T17:36:38&quot;,&quot;maxSize&quot;:{&quot;size1&quot;:26.699999999999999},&quot;minSize&quot;:{&quot;size1&quot;:20},&quot;normalSize&quot;:{&quot;size1&quot;:20},&quot;subLayout&quot;:[{&quot;id&quot;:&quot;2022-11-17T17:36:38&quot;,&quot;margin&quot;:{&quot;bottom&quot;:0,&quot;left&quot;:1.6929999589920044,&quot;right&quot;:1.6929999589920044,&quot;top&quot;:1.6929999589920044},&quot;type&quot;:0},{&quot;id&quot;:&quot;2022-11-17T17:36:38&quot;,&quot;margin&quot;:{&quot;bottom&quot;:2.5399999618530273,&quot;left&quot;:2.5399999618530273,&quot;right&quot;:2.5399999618530273,&quot;top&quot;:2.1170001029968262},&quot;type&quot;:0}],&quot;type&quot;:0}"/>
  <p:tag name="KSO_WM_SLIDE_BACKGROUND" val="[&quot;bottomTop&quot;,&quot;general&quot;]"/>
  <p:tag name="KSO_WM_SLIDE_RATIO" val="1.777778"/>
  <p:tag name="KSO_WM_SLIDE_ID" val="custom20238440_1"/>
  <p:tag name="KSO_WM_TEMPLATE_SUBCATEGORY" val="0"/>
  <p:tag name="KSO_WM_TEMPLATE_MASTER_TYPE" val="0"/>
  <p:tag name="KSO_WM_TEMPLATE_COLOR_TYPE" val="0"/>
  <p:tag name="KSO_WM_SLIDE_TYPE" val="text"/>
  <p:tag name="KSO_WM_SLIDE_SUBTYPE" val="pureTxt"/>
  <p:tag name="KSO_WM_SLIDE_ITEM_CNT" val="0"/>
  <p:tag name="KSO_WM_SLIDE_INDEX" val="1"/>
  <p:tag name="KSO_WM_SLIDE_SIZE" val="960*512"/>
  <p:tag name="KSO_WM_SLIDE_POSITION" val="0*28"/>
  <p:tag name="KSO_WM_TAG_VERSION" val="3.0"/>
  <p:tag name="KSO_WM_SLIDE_LAYOUT" val="a_f"/>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862a40b1085942b3ac37b2627f08a9a8&quot;,&quot;fill_align&quot;:&quot;cm&quot;,&quot;chip_types&quot;:[&quot;diagram&quot;,&quot;pictext&quot;,&quot;text&quot;,&quot;picture&quot;,&quot;chart&quot;,&quot;table&quot;,&quot;video&quot;]}],[{&quot;text_align&quot;:&quot;ct&quot;,&quot;text_direction&quot;:&quot;horizontal&quot;,&quot;support_big_font&quot;:false,&quot;picture_toward&quot;:0,&quot;picture_dockside&quot;:[],&quot;fill_id&quot;:&quot;fbc1d1c81b9c4bca8f09873cfc4ac6db&quot;,&quot;fill_align&quot;:&quot;ct&quot;,&quot;chip_types&quot;:[&quot;header&quot;]},{&quot;text_align&quot;:&quot;lm&quot;,&quot;text_direction&quot;:&quot;horizontal&quot;,&quot;support_features&quot;:[&quot;collage&quot;,&quot;carousel&quot;],&quot;support_big_font&quot;:false,&quot;picture_toward&quot;:0,&quot;picture_dockside&quot;:[],&quot;fill_id&quot;:&quot;862a40b1085942b3ac37b2627f08a9a8&quot;,&quot;fill_align&quot;:&quot;cm&quot;,&quot;chip_types&quot;:[&quot;diagram&quot;,&quot;pictext&quot;,&quot;text&quot;,&quot;picture&quot;,&quot;chart&quot;,&quot;table&quot;,&quot;video&quot;]}]]"/>
  <p:tag name="KSO_WM_CHIP_GROUPID" val="5eda18a25860357932c55e72"/>
  <p:tag name="KSO_WM_CHIP_XID" val="5eda18ef5860357932c55e83"/>
  <p:tag name="KSO_WM_CHIP_DECFILLPROP" val="[]"/>
  <p:tag name="KSO_WM_SLIDE_BK_DARK_LIGHT" val="2"/>
  <p:tag name="KSO_WM_SLIDE_BACKGROUND_TYPE" val="bottomTop"/>
  <p:tag name="KSO_WM_SLIDE_SUPPORT_FEATURE_TYPE" val="0"/>
  <p:tag name="KSO_WM_TEMPLATE_ASSEMBLE_XID" val="637600a50c9383becde15bb6"/>
  <p:tag name="KSO_WM_TEMPLATE_ASSEMBLE_GROUPID" val="637600a50c9383becde15bb6"/>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8440_1*i*1"/>
  <p:tag name="KSO_WM_UNIT_LAYERLEVEL" val="1"/>
  <p:tag name="KSO_WM_TAG_VERSION" val="3.0"/>
  <p:tag name="KSO_WM_BEAUTIFY_FLAG" val="#wm#"/>
  <p:tag name="KSO_WM_UNIT_TYPE" val="i"/>
  <p:tag name="KSO_WM_UNIT_INDEX" val="1"/>
  <p:tag name="KSO_WM_SLIDE_BACKGROUND_TYPE" val="bottomTop"/>
  <p:tag name="KSO_WM_SLIDE_BK_DARK_LIGHT" val="2"/>
  <p:tag name="KSO_WM_UNIT_BK_DARK_LIGHT" val="2"/>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 name="KSO_WM_TEMPLATE_CATEGORY" val="custom"/>
  <p:tag name="KSO_WM_TEMPLATE_INDEX" val="20238440"/>
  <p:tag name="KSO_WM_TEMPLATE_ASSEMBLE_XID" val="637600a50c9383becde15bb6"/>
  <p:tag name="KSO_WM_TEMPLATE_ASSEMBLE_GROUPID" val="637600a50c9383becde15bb6"/>
</p:tagLst>
</file>

<file path=ppt/tags/tag5.xml><?xml version="1.0" encoding="utf-8"?>
<p:tagLst xmlns:p="http://schemas.openxmlformats.org/presentationml/2006/main">
  <p:tag name="KSO_WM_UNIT_BLOCK" val="0"/>
  <p:tag name="KSO_WM_UNIT_HIGHLIGHT" val="0"/>
  <p:tag name="KSO_WM_UNIT_COMPATIBLE" val="0"/>
  <p:tag name="KSO_WM_UNIT_DIAGRAM_ISNUMVISUAL" val="0"/>
  <p:tag name="KSO_WM_UNIT_DIAGRAM_ISREFERUNIT" val="0"/>
  <p:tag name="KSO_WM_UNIT_TYPE" val="i"/>
  <p:tag name="KSO_WM_UNIT_INDEX" val="2"/>
  <p:tag name="KSO_WM_UNIT_ID" val="custom20238440_1*i*2"/>
  <p:tag name="KSO_WM_TEMPLATE_CATEGORY" val="custom"/>
  <p:tag name="KSO_WM_TEMPLATE_INDEX" val="20238440"/>
  <p:tag name="KSO_WM_UNIT_LAYERLEVEL" val="1"/>
  <p:tag name="KSO_WM_TAG_VERSION" val="3.0"/>
  <p:tag name="KSO_WM_BEAUTIFY_FLAG" val="#wm#"/>
  <p:tag name="KSO_WM_CHIP_GROUPID" val="5eda18a25860357932c55e72"/>
  <p:tag name="KSO_WM_UNIT_SM_LIMIT_TYPE" val="2"/>
  <p:tag name="KSO_WM_UNIT_DECORATE_INFO" val="{&quot;DecorateInfoH&quot;:{&quot;IsAbs&quot;:false},&quot;DecorateInfoW&quot;:{&quot;IsAbs&quot;:false},&quot;DecorateInfoX&quot;:{&quot;IsAbs&quot;:false,&quot;Pos&quot;:1},&quot;DecorateInfoY&quot;:{&quot;IsAbs&quot;:false,&quot;Pos&quot;:1},&quot;ReferentInfo&quot;:{&quot;Id&quot;:&quot;72e7dc758fee4e6db4f5488c2d49ac62&quot;,&quot;X&quot;:{&quot;Pos&quot;:1},&quot;Y&quot;:{&quot;Pos&quot;:1}},&quot;whChangeMode&quot;:0}"/>
  <p:tag name="KSO_WM_UNIT_DEC_AREA_ID" val="0a8fc41e3c7145f98573150470e3ff5e"/>
  <p:tag name="KSO_WM_CHIP_XID" val="5eda18ef5860357932c55e83"/>
  <p:tag name="KSO_WM_UNIT_FILL_FORE_SCHEMECOLOR_INDEX_BRIGHTNESS" val="0"/>
  <p:tag name="KSO_WM_UNIT_FILL_FORE_SCHEMECOLOR_INDEX" val="14"/>
  <p:tag name="KSO_WM_UNIT_FILL_TYPE" val="1"/>
  <p:tag name="KSO_WM_UNIT_SHADOW_SCHEMECOLOR_INDEX_BRIGHTNESS" val="0"/>
  <p:tag name="KSO_WM_UNIT_SHADOW_SCHEMECOLOR_INDEX" val="13"/>
  <p:tag name="KSO_WM_UNIT_VALUE" val="864"/>
  <p:tag name="KSO_WM_TEMPLATE_ASSEMBLE_XID" val="637600a50c9383becde15bb6"/>
  <p:tag name="KSO_WM_TEMPLATE_ASSEMBLE_GROUPID" val="637600a50c9383becde15bb6"/>
</p:tagLst>
</file>

<file path=ppt/tags/tag6.xml><?xml version="1.0" encoding="utf-8"?>
<p:tagLst xmlns:p="http://schemas.openxmlformats.org/presentationml/2006/mai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custom20238440_1*f*1"/>
  <p:tag name="KSO_WM_TEMPLATE_CATEGORY" val="custom"/>
  <p:tag name="KSO_WM_TEMPLATE_INDEX" val="20238440"/>
  <p:tag name="KSO_WM_UNIT_LAYERLEVEL" val="1"/>
  <p:tag name="KSO_WM_TAG_VERSION" val="3.0"/>
  <p:tag name="KSO_WM_BEAUTIFY_FLAG" val="#wm#"/>
  <p:tag name="KSO_WM_UNIT_TEXT_TYPE" val="1"/>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
</p:tagLst>
</file>

<file path=ppt/tags/tag7.xml><?xml version="1.0" encoding="utf-8"?>
<p:tagLst xmlns:p="http://schemas.openxmlformats.org/presentationml/2006/main">
  <p:tag name="KSO_WM_BEAUTIFY_FLAG" val="#wm#"/>
  <p:tag name="KSO_WM_TEMPLATE_CATEGORY" val="custom"/>
  <p:tag name="KSO_WM_TEMPLATE_INDEX" val="20238440"/>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44444444799999999,&quot;topAbs&quot;:false,&quot;type&quot;:&quot;bottomTop&quot;},{&quot;bottom&quot;:0,&quot;bottomAbs&quot;:false,&quot;left&quot;:0,&quot;leftAbs&quot;:false,&quot;right&quot;:0,&quot;rightAbs&quot;:false,&quot;top&quot;:0,&quot;topAbs&quot;:false,&quot;type&quot;:&quot;general&quot;}],&quot;id&quot;:&quot;2022-11-17T17:36:38&quot;,&quot;maxSize&quot;:{&quot;size1&quot;:26.699999999999999},&quot;minSize&quot;:{&quot;size1&quot;:20},&quot;normalSize&quot;:{&quot;size1&quot;:20},&quot;subLayout&quot;:[{&quot;id&quot;:&quot;2022-11-17T17:36:38&quot;,&quot;margin&quot;:{&quot;bottom&quot;:0,&quot;left&quot;:1.6929999589920044,&quot;right&quot;:1.6929999589920044,&quot;top&quot;:1.6929999589920044},&quot;type&quot;:0},{&quot;id&quot;:&quot;2022-11-17T17:36:38&quot;,&quot;margin&quot;:{&quot;bottom&quot;:2.5399999618530273,&quot;left&quot;:2.5399999618530273,&quot;right&quot;:2.5399999618530273,&quot;top&quot;:2.1170001029968262},&quot;type&quot;:0}],&quot;type&quot;:0}"/>
  <p:tag name="KSO_WM_SLIDE_BACKGROUND" val="[&quot;bottomTop&quot;,&quot;general&quot;]"/>
  <p:tag name="KSO_WM_SLIDE_RATIO" val="1.777778"/>
  <p:tag name="KSO_WM_SLIDE_ID" val="custom20238440_1"/>
  <p:tag name="KSO_WM_TEMPLATE_SUBCATEGORY" val="0"/>
  <p:tag name="KSO_WM_TEMPLATE_MASTER_TYPE" val="0"/>
  <p:tag name="KSO_WM_TEMPLATE_COLOR_TYPE" val="0"/>
  <p:tag name="KSO_WM_SLIDE_TYPE" val="text"/>
  <p:tag name="KSO_WM_SLIDE_SUBTYPE" val="pureTxt"/>
  <p:tag name="KSO_WM_SLIDE_ITEM_CNT" val="0"/>
  <p:tag name="KSO_WM_SLIDE_INDEX" val="1"/>
  <p:tag name="KSO_WM_SLIDE_SIZE" val="960*512"/>
  <p:tag name="KSO_WM_SLIDE_POSITION" val="0*28"/>
  <p:tag name="KSO_WM_TAG_VERSION" val="3.0"/>
  <p:tag name="KSO_WM_SLIDE_LAYOUT" val="a_f"/>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862a40b1085942b3ac37b2627f08a9a8&quot;,&quot;fill_align&quot;:&quot;cm&quot;,&quot;chip_types&quot;:[&quot;diagram&quot;,&quot;pictext&quot;,&quot;text&quot;,&quot;picture&quot;,&quot;chart&quot;,&quot;table&quot;,&quot;video&quot;]}],[{&quot;text_align&quot;:&quot;ct&quot;,&quot;text_direction&quot;:&quot;horizontal&quot;,&quot;support_big_font&quot;:false,&quot;picture_toward&quot;:0,&quot;picture_dockside&quot;:[],&quot;fill_id&quot;:&quot;fbc1d1c81b9c4bca8f09873cfc4ac6db&quot;,&quot;fill_align&quot;:&quot;ct&quot;,&quot;chip_types&quot;:[&quot;header&quot;]},{&quot;text_align&quot;:&quot;lm&quot;,&quot;text_direction&quot;:&quot;horizontal&quot;,&quot;support_features&quot;:[&quot;collage&quot;,&quot;carousel&quot;],&quot;support_big_font&quot;:false,&quot;picture_toward&quot;:0,&quot;picture_dockside&quot;:[],&quot;fill_id&quot;:&quot;862a40b1085942b3ac37b2627f08a9a8&quot;,&quot;fill_align&quot;:&quot;cm&quot;,&quot;chip_types&quot;:[&quot;diagram&quot;,&quot;pictext&quot;,&quot;text&quot;,&quot;picture&quot;,&quot;chart&quot;,&quot;table&quot;,&quot;video&quot;]}]]"/>
  <p:tag name="KSO_WM_CHIP_GROUPID" val="5eda18a25860357932c55e72"/>
  <p:tag name="KSO_WM_CHIP_XID" val="5eda18ef5860357932c55e83"/>
  <p:tag name="KSO_WM_CHIP_DECFILLPROP" val="[]"/>
  <p:tag name="KSO_WM_SLIDE_BK_DARK_LIGHT" val="2"/>
  <p:tag name="KSO_WM_SLIDE_BACKGROUND_TYPE" val="bottomTop"/>
  <p:tag name="KSO_WM_SLIDE_SUPPORT_FEATURE_TYPE" val="0"/>
  <p:tag name="KSO_WM_TEMPLATE_ASSEMBLE_XID" val="637600a50c9383becde15bb6"/>
  <p:tag name="KSO_WM_TEMPLATE_ASSEMBLE_GROUPID" val="637600a50c9383becde15bb6"/>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8440_1*i*1"/>
  <p:tag name="KSO_WM_UNIT_LAYERLEVEL" val="1"/>
  <p:tag name="KSO_WM_TAG_VERSION" val="3.0"/>
  <p:tag name="KSO_WM_BEAUTIFY_FLAG" val="#wm#"/>
  <p:tag name="KSO_WM_UNIT_TYPE" val="i"/>
  <p:tag name="KSO_WM_UNIT_INDEX" val="1"/>
  <p:tag name="KSO_WM_SLIDE_BACKGROUND_TYPE" val="bottomTop"/>
  <p:tag name="KSO_WM_SLIDE_BK_DARK_LIGHT" val="2"/>
  <p:tag name="KSO_WM_UNIT_BK_DARK_LIGHT" val="2"/>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 name="KSO_WM_TEMPLATE_CATEGORY" val="custom"/>
  <p:tag name="KSO_WM_TEMPLATE_INDEX" val="20238440"/>
  <p:tag name="KSO_WM_TEMPLATE_ASSEMBLE_XID" val="637600a50c9383becde15bb6"/>
  <p:tag name="KSO_WM_TEMPLATE_ASSEMBLE_GROUPID" val="637600a50c9383becde15bb6"/>
</p:tagLst>
</file>

<file path=ppt/tags/tag9.xml><?xml version="1.0" encoding="utf-8"?>
<p:tagLst xmlns:p="http://schemas.openxmlformats.org/presentationml/2006/main">
  <p:tag name="KSO_WM_UNIT_BLOCK" val="0"/>
  <p:tag name="KSO_WM_UNIT_HIGHLIGHT" val="0"/>
  <p:tag name="KSO_WM_UNIT_COMPATIBLE" val="0"/>
  <p:tag name="KSO_WM_UNIT_DIAGRAM_ISNUMVISUAL" val="0"/>
  <p:tag name="KSO_WM_UNIT_DIAGRAM_ISREFERUNIT" val="0"/>
  <p:tag name="KSO_WM_UNIT_TYPE" val="i"/>
  <p:tag name="KSO_WM_UNIT_INDEX" val="2"/>
  <p:tag name="KSO_WM_UNIT_ID" val="custom20238440_1*i*2"/>
  <p:tag name="KSO_WM_TEMPLATE_CATEGORY" val="custom"/>
  <p:tag name="KSO_WM_TEMPLATE_INDEX" val="20238440"/>
  <p:tag name="KSO_WM_UNIT_LAYERLEVEL" val="1"/>
  <p:tag name="KSO_WM_TAG_VERSION" val="3.0"/>
  <p:tag name="KSO_WM_BEAUTIFY_FLAG" val="#wm#"/>
  <p:tag name="KSO_WM_CHIP_GROUPID" val="5eda18a25860357932c55e72"/>
  <p:tag name="KSO_WM_UNIT_SM_LIMIT_TYPE" val="2"/>
  <p:tag name="KSO_WM_UNIT_DECORATE_INFO" val="{&quot;DecorateInfoH&quot;:{&quot;IsAbs&quot;:false},&quot;DecorateInfoW&quot;:{&quot;IsAbs&quot;:false},&quot;DecorateInfoX&quot;:{&quot;IsAbs&quot;:false,&quot;Pos&quot;:1},&quot;DecorateInfoY&quot;:{&quot;IsAbs&quot;:false,&quot;Pos&quot;:1},&quot;ReferentInfo&quot;:{&quot;Id&quot;:&quot;72e7dc758fee4e6db4f5488c2d49ac62&quot;,&quot;X&quot;:{&quot;Pos&quot;:1},&quot;Y&quot;:{&quot;Pos&quot;:1}},&quot;whChangeMode&quot;:0}"/>
  <p:tag name="KSO_WM_UNIT_DEC_AREA_ID" val="0a8fc41e3c7145f98573150470e3ff5e"/>
  <p:tag name="KSO_WM_CHIP_XID" val="5eda18ef5860357932c55e83"/>
  <p:tag name="KSO_WM_UNIT_FILL_FORE_SCHEMECOLOR_INDEX_BRIGHTNESS" val="0"/>
  <p:tag name="KSO_WM_UNIT_FILL_FORE_SCHEMECOLOR_INDEX" val="14"/>
  <p:tag name="KSO_WM_UNIT_FILL_TYPE" val="1"/>
  <p:tag name="KSO_WM_UNIT_SHADOW_SCHEMECOLOR_INDEX_BRIGHTNESS" val="0"/>
  <p:tag name="KSO_WM_UNIT_SHADOW_SCHEMECOLOR_INDEX" val="13"/>
  <p:tag name="KSO_WM_UNIT_VALUE" val="864"/>
  <p:tag name="KSO_WM_TEMPLATE_ASSEMBLE_XID" val="637600a50c9383becde15bb6"/>
  <p:tag name="KSO_WM_TEMPLATE_ASSEMBLE_GROUPID" val="637600a50c9383becde15bb6"/>
</p:tagLst>
</file>

<file path=ppt/tags/tag10.xml><?xml version="1.0" encoding="utf-8"?>
<p:tagLst xmlns:p="http://schemas.openxmlformats.org/presentationml/2006/main">
  <p:tag name="KSO_WM_BEAUTIFY_FLAG" val="#wm#"/>
  <p:tag name="KSO_WM_TEMPLATE_CATEGORY" val="custom"/>
  <p:tag name="KSO_WM_TEMPLATE_INDEX" val="20238440"/>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44444444799999999,&quot;topAbs&quot;:false,&quot;type&quot;:&quot;bottomTop&quot;},{&quot;bottom&quot;:0,&quot;bottomAbs&quot;:false,&quot;left&quot;:0,&quot;leftAbs&quot;:false,&quot;right&quot;:0,&quot;rightAbs&quot;:false,&quot;top&quot;:0,&quot;topAbs&quot;:false,&quot;type&quot;:&quot;general&quot;}],&quot;id&quot;:&quot;2022-11-17T17:36:38&quot;,&quot;maxSize&quot;:{&quot;size1&quot;:26.699999999999999},&quot;minSize&quot;:{&quot;size1&quot;:20},&quot;normalSize&quot;:{&quot;size1&quot;:20},&quot;subLayout&quot;:[{&quot;id&quot;:&quot;2022-11-17T17:36:38&quot;,&quot;margin&quot;:{&quot;bottom&quot;:0,&quot;left&quot;:1.6929999589920044,&quot;right&quot;:1.6929999589920044,&quot;top&quot;:1.6929999589920044},&quot;type&quot;:0},{&quot;id&quot;:&quot;2022-11-17T17:36:38&quot;,&quot;margin&quot;:{&quot;bottom&quot;:2.5399999618530273,&quot;left&quot;:2.5399999618530273,&quot;right&quot;:2.5399999618530273,&quot;top&quot;:2.1170001029968262},&quot;type&quot;:0}],&quot;type&quot;:0}"/>
  <p:tag name="KSO_WM_SLIDE_BACKGROUND" val="[&quot;bottomTop&quot;,&quot;general&quot;]"/>
  <p:tag name="KSO_WM_SLIDE_RATIO" val="1.777778"/>
  <p:tag name="KSO_WM_SLIDE_ID" val="custom20238440_1"/>
  <p:tag name="KSO_WM_TEMPLATE_SUBCATEGORY" val="0"/>
  <p:tag name="KSO_WM_TEMPLATE_MASTER_TYPE" val="0"/>
  <p:tag name="KSO_WM_TEMPLATE_COLOR_TYPE" val="0"/>
  <p:tag name="KSO_WM_SLIDE_TYPE" val="text"/>
  <p:tag name="KSO_WM_SLIDE_SUBTYPE" val="pureTxt"/>
  <p:tag name="KSO_WM_SLIDE_ITEM_CNT" val="0"/>
  <p:tag name="KSO_WM_SLIDE_INDEX" val="1"/>
  <p:tag name="KSO_WM_SLIDE_SIZE" val="960*512"/>
  <p:tag name="KSO_WM_SLIDE_POSITION" val="0*28"/>
  <p:tag name="KSO_WM_TAG_VERSION" val="3.0"/>
  <p:tag name="KSO_WM_SLIDE_LAYOUT" val="a_f"/>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862a40b1085942b3ac37b2627f08a9a8&quot;,&quot;fill_align&quot;:&quot;cm&quot;,&quot;chip_types&quot;:[&quot;diagram&quot;,&quot;pictext&quot;,&quot;text&quot;,&quot;picture&quot;,&quot;chart&quot;,&quot;table&quot;,&quot;video&quot;]}],[{&quot;text_align&quot;:&quot;ct&quot;,&quot;text_direction&quot;:&quot;horizontal&quot;,&quot;support_big_font&quot;:false,&quot;picture_toward&quot;:0,&quot;picture_dockside&quot;:[],&quot;fill_id&quot;:&quot;fbc1d1c81b9c4bca8f09873cfc4ac6db&quot;,&quot;fill_align&quot;:&quot;ct&quot;,&quot;chip_types&quot;:[&quot;header&quot;]},{&quot;text_align&quot;:&quot;lm&quot;,&quot;text_direction&quot;:&quot;horizontal&quot;,&quot;support_features&quot;:[&quot;collage&quot;,&quot;carousel&quot;],&quot;support_big_font&quot;:false,&quot;picture_toward&quot;:0,&quot;picture_dockside&quot;:[],&quot;fill_id&quot;:&quot;862a40b1085942b3ac37b2627f08a9a8&quot;,&quot;fill_align&quot;:&quot;cm&quot;,&quot;chip_types&quot;:[&quot;diagram&quot;,&quot;pictext&quot;,&quot;text&quot;,&quot;picture&quot;,&quot;chart&quot;,&quot;table&quot;,&quot;video&quot;]}]]"/>
  <p:tag name="KSO_WM_CHIP_GROUPID" val="5eda18a25860357932c55e72"/>
  <p:tag name="KSO_WM_CHIP_XID" val="5eda18ef5860357932c55e83"/>
  <p:tag name="KSO_WM_CHIP_DECFILLPROP" val="[]"/>
  <p:tag name="KSO_WM_SLIDE_BK_DARK_LIGHT" val="2"/>
  <p:tag name="KSO_WM_SLIDE_BACKGROUND_TYPE" val="bottomTop"/>
  <p:tag name="KSO_WM_SLIDE_SUPPORT_FEATURE_TYPE" val="0"/>
  <p:tag name="KSO_WM_TEMPLATE_ASSEMBLE_XID" val="637600a50c9383becde15bb6"/>
  <p:tag name="KSO_WM_TEMPLATE_ASSEMBLE_GROUPID" val="637600a50c9383becde15bb6"/>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0</TotalTime>
  <Words>3846</Words>
  <Application>WPS 演示</Application>
  <PresentationFormat/>
  <Paragraphs>117</Paragraphs>
  <Slides>24</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24</vt:i4>
      </vt:variant>
    </vt:vector>
  </HeadingPairs>
  <TitlesOfParts>
    <vt:vector size="37" baseType="lpstr">
      <vt:lpstr>Arial</vt:lpstr>
      <vt:lpstr>宋体</vt:lpstr>
      <vt:lpstr>Wingdings</vt:lpstr>
      <vt:lpstr>Calibri</vt:lpstr>
      <vt:lpstr>Calibri Light</vt:lpstr>
      <vt:lpstr>微软雅黑</vt:lpstr>
      <vt:lpstr>华文楷体</vt:lpstr>
      <vt:lpstr>华文中宋</vt:lpstr>
      <vt:lpstr>MingLiU</vt:lpstr>
      <vt:lpstr>Arial Unicode MS</vt:lpstr>
      <vt:lpstr>Wingdings</vt:lpstr>
      <vt:lpstr>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学术图书馆正在从传统的“自有”馆藏转变为“联合”馆藏（facilitated collection），图书馆在其中协调对本地和外部资源的混合访问。在学术记录越来越分散的背景下，联合馆藏的概念尤为重要，因为学术记录越来越分散在各种非图书馆的保管者手中。          1.RDM是大学的事，但图书馆担当重要角色；2. RDM不是跨大学间的通用服务集，而是由影响地方决策的各种内部和外部因素形成的定制的解决方案；3. RDM服务包不是孤立的—它们在不同程度上都与更广泛的外部RDM服务生态系统连接。</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Linna</cp:lastModifiedBy>
  <cp:revision>243</cp:revision>
  <dcterms:created xsi:type="dcterms:W3CDTF">2015-07-17T02:38:00Z</dcterms:created>
  <dcterms:modified xsi:type="dcterms:W3CDTF">2025-05-12T07:19:46Z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2052-12.1.0.20784</vt:lpwstr>
  </property>
  <property fmtid="{D5CDD505-2E9C-101B-9397-08002B2CF9AE}" pid="3" name="ICV">
    <vt:lpwstr>122711256327442C833F9AE16878F2BD_13</vt:lpwstr>
  </property>
</Properties>
</file>